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3"/>
  </p:handoutMasterIdLst>
  <p:sldIdLst>
    <p:sldId id="256" r:id="rId2"/>
    <p:sldId id="257" r:id="rId3"/>
    <p:sldId id="264" r:id="rId4"/>
    <p:sldId id="258" r:id="rId5"/>
    <p:sldId id="259" r:id="rId6"/>
    <p:sldId id="260" r:id="rId7"/>
    <p:sldId id="261" r:id="rId8"/>
    <p:sldId id="268" r:id="rId9"/>
    <p:sldId id="267" r:id="rId10"/>
    <p:sldId id="270" r:id="rId11"/>
    <p:sldId id="275" r:id="rId12"/>
    <p:sldId id="277" r:id="rId13"/>
    <p:sldId id="278" r:id="rId14"/>
    <p:sldId id="285" r:id="rId15"/>
    <p:sldId id="279" r:id="rId16"/>
    <p:sldId id="280" r:id="rId17"/>
    <p:sldId id="281" r:id="rId18"/>
    <p:sldId id="283" r:id="rId19"/>
    <p:sldId id="282" r:id="rId20"/>
    <p:sldId id="284" r:id="rId21"/>
    <p:sldId id="286" r:id="rId22"/>
  </p:sldIdLst>
  <p:sldSz cx="12192000" cy="6858000"/>
  <p:notesSz cx="9144000" cy="6858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p:restoredTop sz="94767"/>
  </p:normalViewPr>
  <p:slideViewPr>
    <p:cSldViewPr snapToGrid="0" snapToObjects="1">
      <p:cViewPr varScale="1">
        <p:scale>
          <a:sx n="103" d="100"/>
          <a:sy n="103" d="100"/>
        </p:scale>
        <p:origin x="192"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E09BF824-C34D-2840-BC68-C060B245BBE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FCD96620-874F-2E40-B430-90E7D59B6B77}"/>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52E4699-74B5-E049-AC74-A1350B1E21D0}" type="datetimeFigureOut">
              <a:rPr lang="da-DK" smtClean="0"/>
              <a:t>22/08/2021</a:t>
            </a:fld>
            <a:endParaRPr lang="da-DK"/>
          </a:p>
        </p:txBody>
      </p:sp>
      <p:sp>
        <p:nvSpPr>
          <p:cNvPr id="4" name="Pladsholder til sidefod 3">
            <a:extLst>
              <a:ext uri="{FF2B5EF4-FFF2-40B4-BE49-F238E27FC236}">
                <a16:creationId xmlns:a16="http://schemas.microsoft.com/office/drawing/2014/main" id="{D0AD0803-8E57-7042-BA93-AC34AE305D4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35D8A97D-D5EF-D645-9839-90089A86CEC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7D42895-03E5-9642-B21D-DB238F423BE9}" type="slidenum">
              <a:rPr lang="da-DK" smtClean="0"/>
              <a:t>‹nr.›</a:t>
            </a:fld>
            <a:endParaRPr lang="da-DK"/>
          </a:p>
        </p:txBody>
      </p:sp>
    </p:spTree>
    <p:extLst>
      <p:ext uri="{BB962C8B-B14F-4D97-AF65-F5344CB8AC3E}">
        <p14:creationId xmlns:p14="http://schemas.microsoft.com/office/powerpoint/2010/main" val="33605719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6BD05-8FD2-8A4A-B028-C28F372211F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78311090-F111-3B43-BA12-FED9EC604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6BAB3DE-E235-574E-8868-AC5EE24F42F7}"/>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B31E04FD-7065-2547-8DE6-EFDE2ECF30B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508F76-94F0-8041-9BDB-6F27CF6A5EDE}"/>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377124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D65D2-05B6-274C-9AB8-416F076329F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4F03E9C-FF68-8046-B1B5-90B9FFFA8AB6}"/>
              </a:ext>
            </a:extLst>
          </p:cNvPr>
          <p:cNvSpPr>
            <a:spLocks noGrp="1"/>
          </p:cNvSpPr>
          <p:nvPr>
            <p:ph type="body" orient="vert" idx="1"/>
          </p:nvPr>
        </p:nvSpPr>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955C6379-4522-4344-8381-94A8DF7DF3B8}"/>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FEC35F9B-F46A-3A49-93FB-5A23C47A179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2F47578-58D3-8547-89F8-F65A0309DC0F}"/>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190673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05F4D32-F1B1-F547-8729-AAEDD53BCA8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401264A-04FE-1042-9572-82C8E4264F12}"/>
              </a:ext>
            </a:extLst>
          </p:cNvPr>
          <p:cNvSpPr>
            <a:spLocks noGrp="1"/>
          </p:cNvSpPr>
          <p:nvPr>
            <p:ph type="body" orient="vert" idx="1"/>
          </p:nvPr>
        </p:nvSpPr>
        <p:spPr>
          <a:xfrm>
            <a:off x="838200" y="365125"/>
            <a:ext cx="7734300" cy="5811838"/>
          </a:xfrm>
        </p:spPr>
        <p:txBody>
          <a:bodyPr vert="eaVert"/>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5C97245D-5288-B848-8D23-6357A534B546}"/>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2FDBD5B8-1806-5246-AEC0-88ED0984DBB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3B5EE3-D731-1043-A04F-A4ED0777B4DE}"/>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264283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FCAF5-31CC-5141-9400-CAF3BC2A4E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8F55697-7470-564A-B047-0EA8665F2D79}"/>
              </a:ext>
            </a:extLst>
          </p:cNvPr>
          <p:cNvSpPr>
            <a:spLocks noGrp="1"/>
          </p:cNvSpPr>
          <p:nvPr>
            <p:ph idx="1"/>
          </p:nvPr>
        </p:nvSpPr>
        <p:spPr/>
        <p:txBody>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71D3185D-EB20-7B43-BB42-52A309CB0F61}"/>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0F2BADFF-7B66-6143-B664-BD5028303B1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AE11A6-80A0-3943-884F-4DBF3F6E51D8}"/>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3118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4DA610-C5EA-3A4F-947F-1CEA65498503}"/>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1AC0EE5-96AB-B649-BEEA-87F491548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DF297A81-F35B-8642-885A-C5061DCC33C7}"/>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03954774-0B40-FF4D-B75F-AB3715BE6CE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22480E3-0534-2940-8EA4-DFD08D6DB766}"/>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236422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9F9D5-5344-714E-A026-DBC56F95F21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217D18B-ADF8-9344-AF32-9CD51641AC14}"/>
              </a:ext>
            </a:extLst>
          </p:cNvPr>
          <p:cNvSpPr>
            <a:spLocks noGrp="1"/>
          </p:cNvSpPr>
          <p:nvPr>
            <p:ph sz="half" idx="1"/>
          </p:nvPr>
        </p:nvSpPr>
        <p:spPr>
          <a:xfrm>
            <a:off x="838200" y="1825625"/>
            <a:ext cx="5181600" cy="4351338"/>
          </a:xfrm>
        </p:spPr>
        <p:txBody>
          <a:body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2F66EF43-41EA-314E-9EAE-BDC3A5132519}"/>
              </a:ext>
            </a:extLst>
          </p:cNvPr>
          <p:cNvSpPr>
            <a:spLocks noGrp="1"/>
          </p:cNvSpPr>
          <p:nvPr>
            <p:ph sz="half" idx="2"/>
          </p:nvPr>
        </p:nvSpPr>
        <p:spPr>
          <a:xfrm>
            <a:off x="6172200" y="1825625"/>
            <a:ext cx="5181600" cy="4351338"/>
          </a:xfrm>
        </p:spPr>
        <p:txBody>
          <a:body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A5D2D51F-6539-6148-A45A-0CE0297867B0}"/>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6" name="Pladsholder til sidefod 5">
            <a:extLst>
              <a:ext uri="{FF2B5EF4-FFF2-40B4-BE49-F238E27FC236}">
                <a16:creationId xmlns:a16="http://schemas.microsoft.com/office/drawing/2014/main" id="{916BC385-1A80-8D47-A9DB-DA418992B06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C38624B-4246-6346-AA7E-FF170C6C9A7C}"/>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22279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13F530-7E63-3349-BBDC-544C33047FE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EDF3B02-0F52-754E-A1C8-C11BB3256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4" name="Pladsholder til indhold 3">
            <a:extLst>
              <a:ext uri="{FF2B5EF4-FFF2-40B4-BE49-F238E27FC236}">
                <a16:creationId xmlns:a16="http://schemas.microsoft.com/office/drawing/2014/main" id="{C4429C0D-E072-0249-9F7B-83D324E40266}"/>
              </a:ext>
            </a:extLst>
          </p:cNvPr>
          <p:cNvSpPr>
            <a:spLocks noGrp="1"/>
          </p:cNvSpPr>
          <p:nvPr>
            <p:ph sz="half" idx="2"/>
          </p:nvPr>
        </p:nvSpPr>
        <p:spPr>
          <a:xfrm>
            <a:off x="839788" y="2505075"/>
            <a:ext cx="5157787" cy="3684588"/>
          </a:xfrm>
        </p:spPr>
        <p:txBody>
          <a:bodyPr/>
          <a:lstStyle/>
          <a:p>
            <a:r>
              <a:rPr lang="da-DK"/>
              <a:t>Rediger teksttypografien i masteren
Andet niveau
Tredje niveau
Fjerde niveau
Femte niveau</a:t>
            </a:r>
          </a:p>
        </p:txBody>
      </p:sp>
      <p:sp>
        <p:nvSpPr>
          <p:cNvPr id="5" name="Pladsholder til tekst 4">
            <a:extLst>
              <a:ext uri="{FF2B5EF4-FFF2-40B4-BE49-F238E27FC236}">
                <a16:creationId xmlns:a16="http://schemas.microsoft.com/office/drawing/2014/main" id="{29466C10-A092-304F-9D00-568409335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da-DK"/>
              <a:t>Rediger teksttypografien i masteren
Andet niveau
Tredje niveau
Fjerde niveau
Femte niveau</a:t>
            </a:r>
          </a:p>
        </p:txBody>
      </p:sp>
      <p:sp>
        <p:nvSpPr>
          <p:cNvPr id="6" name="Pladsholder til indhold 5">
            <a:extLst>
              <a:ext uri="{FF2B5EF4-FFF2-40B4-BE49-F238E27FC236}">
                <a16:creationId xmlns:a16="http://schemas.microsoft.com/office/drawing/2014/main" id="{9E60CF71-46E2-4946-B957-2E4529B17999}"/>
              </a:ext>
            </a:extLst>
          </p:cNvPr>
          <p:cNvSpPr>
            <a:spLocks noGrp="1"/>
          </p:cNvSpPr>
          <p:nvPr>
            <p:ph sz="quarter" idx="4"/>
          </p:nvPr>
        </p:nvSpPr>
        <p:spPr>
          <a:xfrm>
            <a:off x="6172200" y="2505075"/>
            <a:ext cx="5183188" cy="3684588"/>
          </a:xfrm>
        </p:spPr>
        <p:txBody>
          <a:bodyPr/>
          <a:lstStyle/>
          <a:p>
            <a:r>
              <a:rPr lang="da-DK"/>
              <a:t>Rediger teksttypografien i masteren
Andet niveau
Tredje niveau
Fjerde niveau
Femte niveau</a:t>
            </a:r>
          </a:p>
        </p:txBody>
      </p:sp>
      <p:sp>
        <p:nvSpPr>
          <p:cNvPr id="7" name="Pladsholder til dato 6">
            <a:extLst>
              <a:ext uri="{FF2B5EF4-FFF2-40B4-BE49-F238E27FC236}">
                <a16:creationId xmlns:a16="http://schemas.microsoft.com/office/drawing/2014/main" id="{63E10379-7F77-DC4B-8D14-3EF9223E160C}"/>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8" name="Pladsholder til sidefod 7">
            <a:extLst>
              <a:ext uri="{FF2B5EF4-FFF2-40B4-BE49-F238E27FC236}">
                <a16:creationId xmlns:a16="http://schemas.microsoft.com/office/drawing/2014/main" id="{350C8DF1-D1BD-2044-82E3-50264B3A04B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F45C13A-6E1A-1347-B18E-B90F6B81F90D}"/>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77130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F2485-2080-1D45-B61F-829F10AC4AE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12CD152-DFB4-4A42-A801-A941370F4024}"/>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4" name="Pladsholder til sidefod 3">
            <a:extLst>
              <a:ext uri="{FF2B5EF4-FFF2-40B4-BE49-F238E27FC236}">
                <a16:creationId xmlns:a16="http://schemas.microsoft.com/office/drawing/2014/main" id="{0F70B617-2F37-714C-89DB-58135868898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90A6877-8528-CC4F-882A-A529E06B6793}"/>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171625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744F8D5-4C37-1E46-BC59-1809EAC3DAC8}"/>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3" name="Pladsholder til sidefod 2">
            <a:extLst>
              <a:ext uri="{FF2B5EF4-FFF2-40B4-BE49-F238E27FC236}">
                <a16:creationId xmlns:a16="http://schemas.microsoft.com/office/drawing/2014/main" id="{E728BBA7-AF6E-B54B-B884-A5AC715B3CC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69FCF3A-6EDD-224D-9F3E-60A7E54D48F3}"/>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610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F4795-2710-7349-A5AB-6CD122DF75F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5E27AF8-E259-0249-A177-AB1C38F2A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a-DK"/>
              <a:t>Rediger teksttypografien i masteren
Andet niveau
Tredje niveau
Fjerde niveau
Femte niveau</a:t>
            </a:r>
          </a:p>
        </p:txBody>
      </p:sp>
      <p:sp>
        <p:nvSpPr>
          <p:cNvPr id="4" name="Pladsholder til tekst 3">
            <a:extLst>
              <a:ext uri="{FF2B5EF4-FFF2-40B4-BE49-F238E27FC236}">
                <a16:creationId xmlns:a16="http://schemas.microsoft.com/office/drawing/2014/main" id="{76AE5492-D3BF-244E-8269-F48B23E74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8D08F2C7-3560-C64B-8B65-661CEED6F6EF}"/>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6" name="Pladsholder til sidefod 5">
            <a:extLst>
              <a:ext uri="{FF2B5EF4-FFF2-40B4-BE49-F238E27FC236}">
                <a16:creationId xmlns:a16="http://schemas.microsoft.com/office/drawing/2014/main" id="{6F2B98C2-BECF-1F41-875A-CA117A78BA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DD56092-7170-FA44-B63F-42BFACF84F1B}"/>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250352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6A095-4147-0A44-840A-0A6C9C0747F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1930177-9621-714D-BF62-62CF18EF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05E24F5-27A9-4D4B-A67E-5D7EA70E5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a:t>Rediger teksttypografien i masteren
Andet niveau
Tredje niveau
Fjerde niveau
Femte niveau</a:t>
            </a:r>
          </a:p>
        </p:txBody>
      </p:sp>
      <p:sp>
        <p:nvSpPr>
          <p:cNvPr id="5" name="Pladsholder til dato 4">
            <a:extLst>
              <a:ext uri="{FF2B5EF4-FFF2-40B4-BE49-F238E27FC236}">
                <a16:creationId xmlns:a16="http://schemas.microsoft.com/office/drawing/2014/main" id="{15A343B5-9E52-8847-9830-5BB1AD1F9C58}"/>
              </a:ext>
            </a:extLst>
          </p:cNvPr>
          <p:cNvSpPr>
            <a:spLocks noGrp="1"/>
          </p:cNvSpPr>
          <p:nvPr>
            <p:ph type="dt" sz="half" idx="10"/>
          </p:nvPr>
        </p:nvSpPr>
        <p:spPr/>
        <p:txBody>
          <a:bodyPr/>
          <a:lstStyle/>
          <a:p>
            <a:fld id="{F45C3D76-A85B-0F49-9D1E-28C931049591}" type="datetimeFigureOut">
              <a:rPr lang="da-DK" smtClean="0"/>
              <a:t>22/08/2021</a:t>
            </a:fld>
            <a:endParaRPr lang="da-DK"/>
          </a:p>
        </p:txBody>
      </p:sp>
      <p:sp>
        <p:nvSpPr>
          <p:cNvPr id="6" name="Pladsholder til sidefod 5">
            <a:extLst>
              <a:ext uri="{FF2B5EF4-FFF2-40B4-BE49-F238E27FC236}">
                <a16:creationId xmlns:a16="http://schemas.microsoft.com/office/drawing/2014/main" id="{F6182549-587A-E449-BA64-B0282AB2BF3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ED87652-B858-B641-94B2-03CD88700063}"/>
              </a:ext>
            </a:extLst>
          </p:cNvPr>
          <p:cNvSpPr>
            <a:spLocks noGrp="1"/>
          </p:cNvSpPr>
          <p:nvPr>
            <p:ph type="sldNum" sz="quarter" idx="12"/>
          </p:nvPr>
        </p:nvSpPr>
        <p:spPr/>
        <p:txBody>
          <a:bodyPr/>
          <a:lstStyle/>
          <a:p>
            <a:fld id="{09E01AEF-53CA-9148-84E7-DFDA95DAFFF8}" type="slidenum">
              <a:rPr lang="da-DK" smtClean="0"/>
              <a:t>‹nr.›</a:t>
            </a:fld>
            <a:endParaRPr lang="da-DK"/>
          </a:p>
        </p:txBody>
      </p:sp>
    </p:spTree>
    <p:extLst>
      <p:ext uri="{BB962C8B-B14F-4D97-AF65-F5344CB8AC3E}">
        <p14:creationId xmlns:p14="http://schemas.microsoft.com/office/powerpoint/2010/main" val="359178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DA1E645-4420-5B45-A925-296B338A1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389F528-08B2-CB41-9568-46842F49D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da-DK"/>
              <a:t>Rediger teksttypografien i masteren
Andet niveau
Tredje niveau
Fjerde niveau
Femte niveau</a:t>
            </a:r>
          </a:p>
        </p:txBody>
      </p:sp>
      <p:sp>
        <p:nvSpPr>
          <p:cNvPr id="4" name="Pladsholder til dato 3">
            <a:extLst>
              <a:ext uri="{FF2B5EF4-FFF2-40B4-BE49-F238E27FC236}">
                <a16:creationId xmlns:a16="http://schemas.microsoft.com/office/drawing/2014/main" id="{FD57B101-9BF6-0F4D-8213-46660F9E23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C3D76-A85B-0F49-9D1E-28C931049591}" type="datetimeFigureOut">
              <a:rPr lang="da-DK" smtClean="0"/>
              <a:t>22/08/2021</a:t>
            </a:fld>
            <a:endParaRPr lang="da-DK"/>
          </a:p>
        </p:txBody>
      </p:sp>
      <p:sp>
        <p:nvSpPr>
          <p:cNvPr id="5" name="Pladsholder til sidefod 4">
            <a:extLst>
              <a:ext uri="{FF2B5EF4-FFF2-40B4-BE49-F238E27FC236}">
                <a16:creationId xmlns:a16="http://schemas.microsoft.com/office/drawing/2014/main" id="{D44F5C68-A629-CD47-9E0B-65EEB939E5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39E331D-FD4E-0F4C-8191-F372F4568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01AEF-53CA-9148-84E7-DFDA95DAFFF8}" type="slidenum">
              <a:rPr lang="da-DK" smtClean="0"/>
              <a:t>‹nr.›</a:t>
            </a:fld>
            <a:endParaRPr lang="da-DK"/>
          </a:p>
        </p:txBody>
      </p:sp>
    </p:spTree>
    <p:extLst>
      <p:ext uri="{BB962C8B-B14F-4D97-AF65-F5344CB8AC3E}">
        <p14:creationId xmlns:p14="http://schemas.microsoft.com/office/powerpoint/2010/main" val="357717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754C0B-22E6-0946-916D-93320BBF53C0}"/>
              </a:ext>
            </a:extLst>
          </p:cNvPr>
          <p:cNvSpPr>
            <a:spLocks noGrp="1"/>
          </p:cNvSpPr>
          <p:nvPr>
            <p:ph type="ctrTitle"/>
          </p:nvPr>
        </p:nvSpPr>
        <p:spPr/>
        <p:txBody>
          <a:bodyPr/>
          <a:lstStyle/>
          <a:p>
            <a:r>
              <a:rPr lang="da-DK" dirty="0"/>
              <a:t>Prøve i FVU-engelsk</a:t>
            </a:r>
          </a:p>
        </p:txBody>
      </p:sp>
      <p:sp>
        <p:nvSpPr>
          <p:cNvPr id="3" name="Undertitel 2">
            <a:extLst>
              <a:ext uri="{FF2B5EF4-FFF2-40B4-BE49-F238E27FC236}">
                <a16:creationId xmlns:a16="http://schemas.microsoft.com/office/drawing/2014/main" id="{62A4A3F3-F573-0741-80CF-54D4B9712C86}"/>
              </a:ext>
            </a:extLst>
          </p:cNvPr>
          <p:cNvSpPr>
            <a:spLocks noGrp="1"/>
          </p:cNvSpPr>
          <p:nvPr>
            <p:ph type="subTitle" idx="1"/>
          </p:nvPr>
        </p:nvSpPr>
        <p:spPr/>
        <p:txBody>
          <a:bodyPr/>
          <a:lstStyle/>
          <a:p>
            <a:r>
              <a:rPr lang="da-DK" dirty="0"/>
              <a:t>Standpunktsbedømmelse på </a:t>
            </a:r>
          </a:p>
          <a:p>
            <a:r>
              <a:rPr lang="da-DK" dirty="0"/>
              <a:t>FVU-engelsk trin 1-2 og 3</a:t>
            </a:r>
          </a:p>
        </p:txBody>
      </p:sp>
    </p:spTree>
    <p:extLst>
      <p:ext uri="{BB962C8B-B14F-4D97-AF65-F5344CB8AC3E}">
        <p14:creationId xmlns:p14="http://schemas.microsoft.com/office/powerpoint/2010/main" val="347888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E0C01-D910-F749-B829-5D8084D49ED2}"/>
              </a:ext>
            </a:extLst>
          </p:cNvPr>
          <p:cNvSpPr>
            <a:spLocks noGrp="1"/>
          </p:cNvSpPr>
          <p:nvPr>
            <p:ph type="title"/>
          </p:nvPr>
        </p:nvSpPr>
        <p:spPr>
          <a:xfrm>
            <a:off x="839788" y="457200"/>
            <a:ext cx="3932237" cy="731520"/>
          </a:xfrm>
        </p:spPr>
        <p:txBody>
          <a:bodyPr/>
          <a:lstStyle/>
          <a:p>
            <a:r>
              <a:rPr lang="da-DK" dirty="0"/>
              <a:t>Eksempel trin 2</a:t>
            </a:r>
          </a:p>
        </p:txBody>
      </p:sp>
      <p:sp>
        <p:nvSpPr>
          <p:cNvPr id="4" name="Pladsholder til tekst 3">
            <a:extLst>
              <a:ext uri="{FF2B5EF4-FFF2-40B4-BE49-F238E27FC236}">
                <a16:creationId xmlns:a16="http://schemas.microsoft.com/office/drawing/2014/main" id="{02402E49-E69C-034F-A78D-FC7C641D5644}"/>
              </a:ext>
            </a:extLst>
          </p:cNvPr>
          <p:cNvSpPr>
            <a:spLocks noGrp="1"/>
          </p:cNvSpPr>
          <p:nvPr>
            <p:ph type="body" sz="half" idx="2"/>
          </p:nvPr>
        </p:nvSpPr>
        <p:spPr>
          <a:xfrm>
            <a:off x="630782" y="1358537"/>
            <a:ext cx="4646612" cy="5120639"/>
          </a:xfrm>
        </p:spPr>
        <p:txBody>
          <a:bodyPr>
            <a:normAutofit/>
          </a:bodyPr>
          <a:lstStyle/>
          <a:p>
            <a:pPr>
              <a:lnSpc>
                <a:spcPct val="110000"/>
              </a:lnSpc>
            </a:pPr>
            <a:r>
              <a:rPr lang="da-DK" sz="2400" dirty="0"/>
              <a:t>Du er blevet ansat på et mekanikerværksted, der har en del engelske kunder.  Du går til hånde og får også lov til at lave nogle enkle reparationer mere selvstændigt. F.eks. er det tit dig, der skifter dæk.</a:t>
            </a:r>
            <a:br>
              <a:rPr lang="da-DK" sz="2400" dirty="0"/>
            </a:br>
            <a:endParaRPr lang="da-DK" sz="2400" dirty="0"/>
          </a:p>
          <a:p>
            <a:pPr>
              <a:lnSpc>
                <a:spcPct val="110000"/>
              </a:lnSpc>
            </a:pPr>
            <a:r>
              <a:rPr lang="da-DK" sz="2400" dirty="0"/>
              <a:t>Du har derfor valgt, at du til prøven vil forklare, hvordan man skifter dæk, fra start til slut  – ud fra 8 billeder der viser hele processen.</a:t>
            </a:r>
          </a:p>
          <a:p>
            <a:endParaRPr lang="da-DK" dirty="0"/>
          </a:p>
        </p:txBody>
      </p:sp>
      <p:pic>
        <p:nvPicPr>
          <p:cNvPr id="7" name="Pladsholder til indhold 5">
            <a:extLst>
              <a:ext uri="{FF2B5EF4-FFF2-40B4-BE49-F238E27FC236}">
                <a16:creationId xmlns:a16="http://schemas.microsoft.com/office/drawing/2014/main" id="{8A169458-68C1-5442-BC74-C8DB2A9436E8}"/>
              </a:ext>
            </a:extLst>
          </p:cNvPr>
          <p:cNvPicPr>
            <a:picLocks noGrp="1" noChangeAspect="1"/>
          </p:cNvPicPr>
          <p:nvPr>
            <p:ph idx="1"/>
          </p:nvPr>
        </p:nvPicPr>
        <p:blipFill>
          <a:blip r:embed="rId2"/>
          <a:stretch>
            <a:fillRect/>
          </a:stretch>
        </p:blipFill>
        <p:spPr>
          <a:xfrm>
            <a:off x="5659321" y="247650"/>
            <a:ext cx="5219934" cy="6230938"/>
          </a:xfrm>
        </p:spPr>
      </p:pic>
    </p:spTree>
    <p:extLst>
      <p:ext uri="{BB962C8B-B14F-4D97-AF65-F5344CB8AC3E}">
        <p14:creationId xmlns:p14="http://schemas.microsoft.com/office/powerpoint/2010/main" val="2480107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DB703-33C7-6546-BA3E-B80B7E469819}"/>
              </a:ext>
            </a:extLst>
          </p:cNvPr>
          <p:cNvSpPr>
            <a:spLocks noGrp="1"/>
          </p:cNvSpPr>
          <p:nvPr>
            <p:ph type="title"/>
          </p:nvPr>
        </p:nvSpPr>
        <p:spPr>
          <a:xfrm>
            <a:off x="838200" y="365125"/>
            <a:ext cx="10515600" cy="1868624"/>
          </a:xfrm>
        </p:spPr>
        <p:txBody>
          <a:bodyPr>
            <a:normAutofit fontScale="90000"/>
          </a:bodyPr>
          <a:lstStyle/>
          <a:p>
            <a:pPr>
              <a:lnSpc>
                <a:spcPct val="100000"/>
              </a:lnSpc>
            </a:pPr>
            <a:r>
              <a:rPr lang="da-DK" sz="2400" b="1" dirty="0"/>
              <a:t>Forberedelse: </a:t>
            </a:r>
            <a:br>
              <a:rPr lang="da-DK" sz="2400" dirty="0"/>
            </a:br>
            <a:r>
              <a:rPr lang="da-DK" sz="2400" dirty="0">
                <a:latin typeface="+mn-lt"/>
              </a:rPr>
              <a:t>Du skal lave en liste med ord og udtryk, som du har brug for, når du skal forklare, hvordan man skifter dæk – fra start til slut.</a:t>
            </a:r>
            <a:br>
              <a:rPr lang="da-DK" sz="2400" dirty="0">
                <a:latin typeface="+mn-lt"/>
              </a:rPr>
            </a:br>
            <a:r>
              <a:rPr lang="da-DK" sz="2400" dirty="0">
                <a:latin typeface="+mn-lt"/>
              </a:rPr>
              <a:t>Se på hvert enkelt billede og tænk på hvilke ord du har brug for, for at forklare, hvad der foregår på billedet. Brug ordbog, hvis du mangler ord.</a:t>
            </a:r>
          </a:p>
        </p:txBody>
      </p:sp>
      <p:pic>
        <p:nvPicPr>
          <p:cNvPr id="5" name="Billede 4">
            <a:extLst>
              <a:ext uri="{FF2B5EF4-FFF2-40B4-BE49-F238E27FC236}">
                <a16:creationId xmlns:a16="http://schemas.microsoft.com/office/drawing/2014/main" id="{2418C726-13F9-F046-9348-B7F8CE31F3C8}"/>
              </a:ext>
            </a:extLst>
          </p:cNvPr>
          <p:cNvPicPr>
            <a:picLocks noChangeAspect="1"/>
          </p:cNvPicPr>
          <p:nvPr/>
        </p:nvPicPr>
        <p:blipFill>
          <a:blip r:embed="rId2"/>
          <a:stretch>
            <a:fillRect/>
          </a:stretch>
        </p:blipFill>
        <p:spPr>
          <a:xfrm>
            <a:off x="1220107" y="2438944"/>
            <a:ext cx="9359900" cy="3390900"/>
          </a:xfrm>
          <a:prstGeom prst="rect">
            <a:avLst/>
          </a:prstGeom>
        </p:spPr>
      </p:pic>
    </p:spTree>
    <p:extLst>
      <p:ext uri="{BB962C8B-B14F-4D97-AF65-F5344CB8AC3E}">
        <p14:creationId xmlns:p14="http://schemas.microsoft.com/office/powerpoint/2010/main" val="12675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6ED93C-433B-6E4B-8A53-7748B1094452}"/>
              </a:ext>
            </a:extLst>
          </p:cNvPr>
          <p:cNvSpPr>
            <a:spLocks noGrp="1"/>
          </p:cNvSpPr>
          <p:nvPr>
            <p:ph type="title"/>
          </p:nvPr>
        </p:nvSpPr>
        <p:spPr>
          <a:xfrm>
            <a:off x="839788" y="457200"/>
            <a:ext cx="3932237" cy="613954"/>
          </a:xfrm>
        </p:spPr>
        <p:txBody>
          <a:bodyPr/>
          <a:lstStyle/>
          <a:p>
            <a:r>
              <a:rPr lang="da-DK" dirty="0"/>
              <a:t>Eksempel trin 3</a:t>
            </a:r>
          </a:p>
        </p:txBody>
      </p:sp>
      <p:sp>
        <p:nvSpPr>
          <p:cNvPr id="4" name="Pladsholder til tekst 3">
            <a:extLst>
              <a:ext uri="{FF2B5EF4-FFF2-40B4-BE49-F238E27FC236}">
                <a16:creationId xmlns:a16="http://schemas.microsoft.com/office/drawing/2014/main" id="{279C76D6-D98D-8A48-A963-AA7F7FAE205D}"/>
              </a:ext>
            </a:extLst>
          </p:cNvPr>
          <p:cNvSpPr>
            <a:spLocks noGrp="1"/>
          </p:cNvSpPr>
          <p:nvPr>
            <p:ph type="body" sz="half" idx="2"/>
          </p:nvPr>
        </p:nvSpPr>
        <p:spPr>
          <a:xfrm>
            <a:off x="627017" y="1201783"/>
            <a:ext cx="4728753" cy="5003074"/>
          </a:xfrm>
        </p:spPr>
        <p:txBody>
          <a:bodyPr>
            <a:normAutofit/>
          </a:bodyPr>
          <a:lstStyle/>
          <a:p>
            <a:pPr>
              <a:lnSpc>
                <a:spcPct val="100000"/>
              </a:lnSpc>
            </a:pPr>
            <a:r>
              <a:rPr lang="da-DK" sz="2400" dirty="0"/>
              <a:t>Du er mekaniker på et værksted, der har en del engelsktalende kunder og du skal kunne tale med kunderne om forskellige reparationer.</a:t>
            </a:r>
          </a:p>
          <a:p>
            <a:pPr>
              <a:lnSpc>
                <a:spcPct val="100000"/>
              </a:lnSpc>
            </a:pPr>
            <a:r>
              <a:rPr lang="da-DK" sz="2400" dirty="0"/>
              <a:t>Du vælger til prøven at beskrive hvordan man skifter olie på en bil og tager udgangspunkt i disse 8 billeder fra værkstedet. </a:t>
            </a:r>
          </a:p>
          <a:p>
            <a:r>
              <a:rPr lang="da-DK" sz="2400" dirty="0"/>
              <a:t>Du kan skrive en gloseliste, eller du kan skrive en lille tekst til hvert billede.</a:t>
            </a:r>
          </a:p>
        </p:txBody>
      </p:sp>
      <p:pic>
        <p:nvPicPr>
          <p:cNvPr id="7" name="Pladsholder til indhold 9">
            <a:extLst>
              <a:ext uri="{FF2B5EF4-FFF2-40B4-BE49-F238E27FC236}">
                <a16:creationId xmlns:a16="http://schemas.microsoft.com/office/drawing/2014/main" id="{44400995-EE03-5241-9B3E-4B48861F766C}"/>
              </a:ext>
            </a:extLst>
          </p:cNvPr>
          <p:cNvPicPr>
            <a:picLocks noGrp="1" noChangeAspect="1"/>
          </p:cNvPicPr>
          <p:nvPr>
            <p:ph idx="1"/>
          </p:nvPr>
        </p:nvPicPr>
        <p:blipFill>
          <a:blip r:embed="rId2"/>
          <a:stretch>
            <a:fillRect/>
          </a:stretch>
        </p:blipFill>
        <p:spPr>
          <a:xfrm>
            <a:off x="5824084" y="255588"/>
            <a:ext cx="4969781" cy="6157912"/>
          </a:xfrm>
        </p:spPr>
      </p:pic>
    </p:spTree>
    <p:extLst>
      <p:ext uri="{BB962C8B-B14F-4D97-AF65-F5344CB8AC3E}">
        <p14:creationId xmlns:p14="http://schemas.microsoft.com/office/powerpoint/2010/main" val="224939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72C4-EC13-C743-B6E5-B59599C715D6}"/>
              </a:ext>
            </a:extLst>
          </p:cNvPr>
          <p:cNvSpPr>
            <a:spLocks noGrp="1"/>
          </p:cNvSpPr>
          <p:nvPr>
            <p:ph type="title"/>
          </p:nvPr>
        </p:nvSpPr>
        <p:spPr/>
        <p:txBody>
          <a:bodyPr/>
          <a:lstStyle/>
          <a:p>
            <a:r>
              <a:rPr lang="da-DK" dirty="0"/>
              <a:t>Andre forslag til emner</a:t>
            </a:r>
          </a:p>
        </p:txBody>
      </p:sp>
      <p:sp>
        <p:nvSpPr>
          <p:cNvPr id="3" name="Pladsholder til indhold 2">
            <a:extLst>
              <a:ext uri="{FF2B5EF4-FFF2-40B4-BE49-F238E27FC236}">
                <a16:creationId xmlns:a16="http://schemas.microsoft.com/office/drawing/2014/main" id="{AECDC6D8-C3F4-2244-BDA0-D1C97761E219}"/>
              </a:ext>
            </a:extLst>
          </p:cNvPr>
          <p:cNvSpPr>
            <a:spLocks noGrp="1"/>
          </p:cNvSpPr>
          <p:nvPr>
            <p:ph idx="1"/>
          </p:nvPr>
        </p:nvSpPr>
        <p:spPr>
          <a:xfrm>
            <a:off x="838200" y="1690688"/>
            <a:ext cx="10515600" cy="4522923"/>
          </a:xfrm>
        </p:spPr>
        <p:txBody>
          <a:bodyPr>
            <a:normAutofit fontScale="85000" lnSpcReduction="10000"/>
          </a:bodyPr>
          <a:lstStyle/>
          <a:p>
            <a:pPr>
              <a:lnSpc>
                <a:spcPct val="120000"/>
              </a:lnSpc>
            </a:pPr>
            <a:r>
              <a:rPr lang="da-DK" dirty="0"/>
              <a:t>Du arbejder i en kantine i en international virksomhed, og når der er kontrolbesøg, skal du kunne indgå i en enkel samtale på engelsk  om, hvordan du overholder hygiejnekrav i det daglige. Eller hvordan du undgår madspild. </a:t>
            </a:r>
          </a:p>
          <a:p>
            <a:pPr>
              <a:lnSpc>
                <a:spcPct val="120000"/>
              </a:lnSpc>
            </a:pPr>
            <a:r>
              <a:rPr lang="da-DK" dirty="0"/>
              <a:t>Du er ledig og har søgt rengøringsarbejde. Du har erfaring og relevante kurser fra AMU, men du har tidligere fået afslag fra rengøringsselskaber, fordi du ikke kunne engelsk - de har mange engelsktalende kunder og ansatte. Du vælger til prøven at forklare en rengøringsprocedure – f.eks. </a:t>
            </a:r>
            <a:r>
              <a:rPr lang="da-DK" dirty="0" err="1"/>
              <a:t>corona</a:t>
            </a:r>
            <a:r>
              <a:rPr lang="da-DK" dirty="0"/>
              <a:t>-rengøring.</a:t>
            </a:r>
          </a:p>
          <a:p>
            <a:pPr>
              <a:lnSpc>
                <a:spcPct val="120000"/>
              </a:lnSpc>
            </a:pPr>
            <a:r>
              <a:rPr lang="da-DK" dirty="0"/>
              <a:t>Du spiller computerspil og vælger til prøven at fortælle om, hvordan det foregår, og hvad det betyder for spillet at kunne forstå og kommunikere på engelsk.</a:t>
            </a:r>
          </a:p>
        </p:txBody>
      </p:sp>
    </p:spTree>
    <p:extLst>
      <p:ext uri="{BB962C8B-B14F-4D97-AF65-F5344CB8AC3E}">
        <p14:creationId xmlns:p14="http://schemas.microsoft.com/office/powerpoint/2010/main" val="70991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9BE4F-4A17-D34F-83B7-7AE17D20264E}"/>
              </a:ext>
            </a:extLst>
          </p:cNvPr>
          <p:cNvSpPr>
            <a:spLocks noGrp="1"/>
          </p:cNvSpPr>
          <p:nvPr>
            <p:ph type="title"/>
          </p:nvPr>
        </p:nvSpPr>
        <p:spPr/>
        <p:txBody>
          <a:bodyPr/>
          <a:lstStyle/>
          <a:p>
            <a:r>
              <a:rPr lang="da-DK" dirty="0"/>
              <a:t>Hvad vil du snakke om </a:t>
            </a:r>
            <a:r>
              <a:rPr lang="da-DK"/>
              <a:t>til prøven?</a:t>
            </a:r>
            <a:endParaRPr lang="da-DK" dirty="0"/>
          </a:p>
        </p:txBody>
      </p:sp>
      <p:sp>
        <p:nvSpPr>
          <p:cNvPr id="3" name="Pladsholder til indhold 2">
            <a:extLst>
              <a:ext uri="{FF2B5EF4-FFF2-40B4-BE49-F238E27FC236}">
                <a16:creationId xmlns:a16="http://schemas.microsoft.com/office/drawing/2014/main" id="{D9AD1A8E-E896-0D4C-8BCE-4D8E0B83071C}"/>
              </a:ext>
            </a:extLst>
          </p:cNvPr>
          <p:cNvSpPr>
            <a:spLocks noGrp="1"/>
          </p:cNvSpPr>
          <p:nvPr>
            <p:ph idx="1"/>
          </p:nvPr>
        </p:nvSpPr>
        <p:spPr/>
        <p:txBody>
          <a:bodyPr>
            <a:normAutofit/>
          </a:bodyPr>
          <a:lstStyle/>
          <a:p>
            <a:r>
              <a:rPr lang="da-DK" sz="3200" dirty="0"/>
              <a:t>Det skal være noget, du har forstand på og har arbejdet med på kurset.</a:t>
            </a:r>
          </a:p>
          <a:p>
            <a:r>
              <a:rPr lang="da-DK" sz="3200" dirty="0"/>
              <a:t>Det skal være noget fra jobbet eller fra dagligdagen</a:t>
            </a:r>
          </a:p>
          <a:p>
            <a:r>
              <a:rPr lang="da-DK" sz="3200" dirty="0"/>
              <a:t>Det må meget gerne være noget, du virkelig interesserer dig for</a:t>
            </a:r>
          </a:p>
        </p:txBody>
      </p:sp>
    </p:spTree>
    <p:extLst>
      <p:ext uri="{BB962C8B-B14F-4D97-AF65-F5344CB8AC3E}">
        <p14:creationId xmlns:p14="http://schemas.microsoft.com/office/powerpoint/2010/main" val="159865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2F334-F393-5943-BF82-47EA6BD47912}"/>
              </a:ext>
            </a:extLst>
          </p:cNvPr>
          <p:cNvSpPr>
            <a:spLocks noGrp="1"/>
          </p:cNvSpPr>
          <p:nvPr>
            <p:ph type="ctrTitle"/>
          </p:nvPr>
        </p:nvSpPr>
        <p:spPr/>
        <p:txBody>
          <a:bodyPr/>
          <a:lstStyle/>
          <a:p>
            <a:r>
              <a:rPr lang="da-DK" dirty="0"/>
              <a:t>Afsluttende prøve i FVU-engelsk</a:t>
            </a:r>
          </a:p>
        </p:txBody>
      </p:sp>
      <p:sp>
        <p:nvSpPr>
          <p:cNvPr id="3" name="Undertitel 2">
            <a:extLst>
              <a:ext uri="{FF2B5EF4-FFF2-40B4-BE49-F238E27FC236}">
                <a16:creationId xmlns:a16="http://schemas.microsoft.com/office/drawing/2014/main" id="{6CCAD1DC-AEEF-3941-A5E6-665A6A021792}"/>
              </a:ext>
            </a:extLst>
          </p:cNvPr>
          <p:cNvSpPr>
            <a:spLocks noGrp="1"/>
          </p:cNvSpPr>
          <p:nvPr>
            <p:ph type="subTitle" idx="1"/>
          </p:nvPr>
        </p:nvSpPr>
        <p:spPr/>
        <p:txBody>
          <a:bodyPr/>
          <a:lstStyle/>
          <a:p>
            <a:r>
              <a:rPr lang="da-DK" dirty="0"/>
              <a:t>Trin 4</a:t>
            </a:r>
          </a:p>
        </p:txBody>
      </p:sp>
    </p:spTree>
    <p:extLst>
      <p:ext uri="{BB962C8B-B14F-4D97-AF65-F5344CB8AC3E}">
        <p14:creationId xmlns:p14="http://schemas.microsoft.com/office/powerpoint/2010/main" val="287203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497CD-5765-F642-9485-69F8B391EBCD}"/>
              </a:ext>
            </a:extLst>
          </p:cNvPr>
          <p:cNvSpPr>
            <a:spLocks noGrp="1"/>
          </p:cNvSpPr>
          <p:nvPr>
            <p:ph type="title"/>
          </p:nvPr>
        </p:nvSpPr>
        <p:spPr/>
        <p:txBody>
          <a:bodyPr/>
          <a:lstStyle/>
          <a:p>
            <a:r>
              <a:rPr lang="da-DK" dirty="0"/>
              <a:t>Prøven foregår sådan her</a:t>
            </a:r>
          </a:p>
        </p:txBody>
      </p:sp>
      <p:sp>
        <p:nvSpPr>
          <p:cNvPr id="3" name="Pladsholder til indhold 2">
            <a:extLst>
              <a:ext uri="{FF2B5EF4-FFF2-40B4-BE49-F238E27FC236}">
                <a16:creationId xmlns:a16="http://schemas.microsoft.com/office/drawing/2014/main" id="{BE061800-C312-E64E-9EBF-FDEADC4C3771}"/>
              </a:ext>
            </a:extLst>
          </p:cNvPr>
          <p:cNvSpPr>
            <a:spLocks noGrp="1"/>
          </p:cNvSpPr>
          <p:nvPr>
            <p:ph idx="1"/>
          </p:nvPr>
        </p:nvSpPr>
        <p:spPr>
          <a:xfrm>
            <a:off x="838200" y="1690688"/>
            <a:ext cx="10515600" cy="4486275"/>
          </a:xfrm>
        </p:spPr>
        <p:txBody>
          <a:bodyPr>
            <a:normAutofit/>
          </a:bodyPr>
          <a:lstStyle/>
          <a:p>
            <a:r>
              <a:rPr lang="da-DK" dirty="0"/>
              <a:t>Du skal kort fortælle din underviser om noget, du har forstand på og har arbejdet med på kurset. </a:t>
            </a:r>
          </a:p>
          <a:p>
            <a:r>
              <a:rPr lang="da-DK" dirty="0"/>
              <a:t>Du skal snakke ud fra et eller flere billeder, som du selv har valgt.</a:t>
            </a:r>
          </a:p>
          <a:p>
            <a:r>
              <a:rPr lang="da-DK" dirty="0"/>
              <a:t>Derefter skal du og din lærer snakke sammen </a:t>
            </a:r>
          </a:p>
          <a:p>
            <a:r>
              <a:rPr lang="da-DK" dirty="0"/>
              <a:t>Det varer ca. 15 minutter. Det hele skal foregå på engelsk. </a:t>
            </a:r>
          </a:p>
          <a:p>
            <a:r>
              <a:rPr lang="da-DK" dirty="0"/>
              <a:t>Der er en censor med under prøven. Censor er en engelsklærer fra en anden skole. Censor er med til prøven for at sikre, at du bliver bedømt korrekt. Censor vil mest lytte – til dit oplæg og til samtalen mellem dig og din underviser - men kan også stille enkelte spørgsmål.</a:t>
            </a:r>
          </a:p>
          <a:p>
            <a:pPr marL="0" indent="0">
              <a:buNone/>
            </a:pPr>
            <a:endParaRPr lang="da-DK" dirty="0"/>
          </a:p>
          <a:p>
            <a:endParaRPr lang="da-DK" dirty="0"/>
          </a:p>
        </p:txBody>
      </p:sp>
    </p:spTree>
    <p:extLst>
      <p:ext uri="{BB962C8B-B14F-4D97-AF65-F5344CB8AC3E}">
        <p14:creationId xmlns:p14="http://schemas.microsoft.com/office/powerpoint/2010/main" val="77125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9F6AD-939D-304D-B3C3-3CB16FCBAD29}"/>
              </a:ext>
            </a:extLst>
          </p:cNvPr>
          <p:cNvSpPr>
            <a:spLocks noGrp="1"/>
          </p:cNvSpPr>
          <p:nvPr>
            <p:ph type="title"/>
          </p:nvPr>
        </p:nvSpPr>
        <p:spPr/>
        <p:txBody>
          <a:bodyPr/>
          <a:lstStyle/>
          <a:p>
            <a:r>
              <a:rPr lang="da-DK" dirty="0"/>
              <a:t>Sådan skal du forberede dig</a:t>
            </a:r>
          </a:p>
        </p:txBody>
      </p:sp>
      <p:sp>
        <p:nvSpPr>
          <p:cNvPr id="3" name="Pladsholder til indhold 2">
            <a:extLst>
              <a:ext uri="{FF2B5EF4-FFF2-40B4-BE49-F238E27FC236}">
                <a16:creationId xmlns:a16="http://schemas.microsoft.com/office/drawing/2014/main" id="{D1A7B8BA-7209-D84D-9DB9-1831FF591423}"/>
              </a:ext>
            </a:extLst>
          </p:cNvPr>
          <p:cNvSpPr>
            <a:spLocks noGrp="1"/>
          </p:cNvSpPr>
          <p:nvPr>
            <p:ph idx="1"/>
          </p:nvPr>
        </p:nvSpPr>
        <p:spPr>
          <a:xfrm>
            <a:off x="694509" y="1690688"/>
            <a:ext cx="10515600" cy="4351338"/>
          </a:xfrm>
        </p:spPr>
        <p:txBody>
          <a:bodyPr>
            <a:normAutofit/>
          </a:bodyPr>
          <a:lstStyle/>
          <a:p>
            <a:r>
              <a:rPr lang="da-DK" dirty="0"/>
              <a:t>Du skal vælge et emne – noget du har arbejdet med under kurset.</a:t>
            </a:r>
          </a:p>
          <a:p>
            <a:r>
              <a:rPr lang="da-DK" dirty="0"/>
              <a:t>Du skal lave et billedmateriale, som passer til emnet. Du kan f.eks. tage nogle mobil-billeder, der viser noget du gør på arbejdet, eller du kan finde nogle billeder der passer.</a:t>
            </a:r>
          </a:p>
          <a:p>
            <a:r>
              <a:rPr lang="da-DK" dirty="0"/>
              <a:t>Du skal aftale emne og billeder, samt tid og sted for prøven med din lærer.</a:t>
            </a:r>
            <a:endParaRPr lang="da-DK" b="1" dirty="0"/>
          </a:p>
          <a:p>
            <a:r>
              <a:rPr lang="da-DK" dirty="0"/>
              <a:t>Du skal lave en kort tekst til hvert billede. Brug ordbog og forsøg at variere dit ordforråd.</a:t>
            </a:r>
          </a:p>
          <a:p>
            <a:r>
              <a:rPr lang="da-DK" dirty="0"/>
              <a:t>Billeder og tekst afleveres til din lærer, der sender det til censor.</a:t>
            </a:r>
          </a:p>
          <a:p>
            <a:endParaRPr lang="da-DK" dirty="0"/>
          </a:p>
        </p:txBody>
      </p:sp>
    </p:spTree>
    <p:extLst>
      <p:ext uri="{BB962C8B-B14F-4D97-AF65-F5344CB8AC3E}">
        <p14:creationId xmlns:p14="http://schemas.microsoft.com/office/powerpoint/2010/main" val="124948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1F91F00-2DBA-694E-85E2-5E98B6E46F9F}"/>
              </a:ext>
            </a:extLst>
          </p:cNvPr>
          <p:cNvSpPr>
            <a:spLocks noGrp="1"/>
          </p:cNvSpPr>
          <p:nvPr>
            <p:ph type="title"/>
          </p:nvPr>
        </p:nvSpPr>
        <p:spPr>
          <a:xfrm>
            <a:off x="839788" y="457200"/>
            <a:ext cx="3932237" cy="692331"/>
          </a:xfrm>
        </p:spPr>
        <p:txBody>
          <a:bodyPr/>
          <a:lstStyle/>
          <a:p>
            <a:r>
              <a:rPr lang="da-DK" dirty="0"/>
              <a:t>Eksempel, trin 4</a:t>
            </a:r>
          </a:p>
        </p:txBody>
      </p:sp>
      <p:pic>
        <p:nvPicPr>
          <p:cNvPr id="8" name="Pladsholder til indhold 7">
            <a:extLst>
              <a:ext uri="{FF2B5EF4-FFF2-40B4-BE49-F238E27FC236}">
                <a16:creationId xmlns:a16="http://schemas.microsoft.com/office/drawing/2014/main" id="{AD863661-0556-6A49-B2CF-EAAAEB107519}"/>
              </a:ext>
            </a:extLst>
          </p:cNvPr>
          <p:cNvPicPr>
            <a:picLocks noGrp="1" noChangeAspect="1"/>
          </p:cNvPicPr>
          <p:nvPr>
            <p:ph idx="1"/>
          </p:nvPr>
        </p:nvPicPr>
        <p:blipFill>
          <a:blip r:embed="rId2"/>
          <a:stretch>
            <a:fillRect/>
          </a:stretch>
        </p:blipFill>
        <p:spPr>
          <a:xfrm>
            <a:off x="5828201" y="144463"/>
            <a:ext cx="5355248" cy="6608762"/>
          </a:xfrm>
        </p:spPr>
      </p:pic>
      <p:sp>
        <p:nvSpPr>
          <p:cNvPr id="6" name="Pladsholder til tekst 5">
            <a:extLst>
              <a:ext uri="{FF2B5EF4-FFF2-40B4-BE49-F238E27FC236}">
                <a16:creationId xmlns:a16="http://schemas.microsoft.com/office/drawing/2014/main" id="{9AC2C89D-6A21-2A4E-BC50-16B9874C3692}"/>
              </a:ext>
            </a:extLst>
          </p:cNvPr>
          <p:cNvSpPr>
            <a:spLocks noGrp="1"/>
          </p:cNvSpPr>
          <p:nvPr>
            <p:ph type="body" sz="half" idx="2"/>
          </p:nvPr>
        </p:nvSpPr>
        <p:spPr>
          <a:xfrm>
            <a:off x="431074" y="1332411"/>
            <a:ext cx="5212081" cy="5003075"/>
          </a:xfrm>
        </p:spPr>
        <p:txBody>
          <a:bodyPr>
            <a:normAutofit lnSpcReduction="10000"/>
          </a:bodyPr>
          <a:lstStyle/>
          <a:p>
            <a:pPr>
              <a:lnSpc>
                <a:spcPct val="100000"/>
              </a:lnSpc>
            </a:pPr>
            <a:r>
              <a:rPr lang="da-DK" sz="2400" dirty="0"/>
              <a:t>Du er en ret skrap hobby-mekaniker og du har fået tilbud om at blive voksenlærling som mekaniker på et værksted du kender.</a:t>
            </a:r>
          </a:p>
          <a:p>
            <a:pPr>
              <a:lnSpc>
                <a:spcPct val="100000"/>
              </a:lnSpc>
            </a:pPr>
            <a:r>
              <a:rPr lang="da-DK" sz="2400" dirty="0"/>
              <a:t>Men værkstedet kræver, at du skal forbedre dit engelsk så du kan kommunikere med kunder og leverandører. Det er derfor du har valgt at gå på FVU-engelsk.</a:t>
            </a:r>
          </a:p>
          <a:p>
            <a:pPr>
              <a:lnSpc>
                <a:spcPct val="100000"/>
              </a:lnSpc>
            </a:pPr>
            <a:r>
              <a:rPr lang="da-DK" sz="2400" dirty="0"/>
              <a:t>Til prøven vælger du at beskrive, hvad det vil sige at arbejde som mekaniker.</a:t>
            </a:r>
          </a:p>
          <a:p>
            <a:pPr>
              <a:lnSpc>
                <a:spcPct val="100000"/>
              </a:lnSpc>
            </a:pPr>
            <a:r>
              <a:rPr lang="da-DK" sz="2400" dirty="0"/>
              <a:t>Du tager nogle mobil-billeder på værkstedet.</a:t>
            </a:r>
          </a:p>
          <a:p>
            <a:endParaRPr lang="da-DK" dirty="0"/>
          </a:p>
        </p:txBody>
      </p:sp>
    </p:spTree>
    <p:extLst>
      <p:ext uri="{BB962C8B-B14F-4D97-AF65-F5344CB8AC3E}">
        <p14:creationId xmlns:p14="http://schemas.microsoft.com/office/powerpoint/2010/main" val="3251207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102819-1124-B74E-823D-2BED66B803AC}"/>
              </a:ext>
            </a:extLst>
          </p:cNvPr>
          <p:cNvSpPr>
            <a:spLocks noGrp="1"/>
          </p:cNvSpPr>
          <p:nvPr>
            <p:ph type="title"/>
          </p:nvPr>
        </p:nvSpPr>
        <p:spPr>
          <a:xfrm>
            <a:off x="668383" y="260622"/>
            <a:ext cx="10515600" cy="1325563"/>
          </a:xfrm>
        </p:spPr>
        <p:txBody>
          <a:bodyPr/>
          <a:lstStyle/>
          <a:p>
            <a:r>
              <a:rPr lang="da-DK" dirty="0"/>
              <a:t>Hvad skal du kunne for at bestå prøven?</a:t>
            </a:r>
          </a:p>
        </p:txBody>
      </p:sp>
      <p:sp>
        <p:nvSpPr>
          <p:cNvPr id="3" name="Pladsholder til indhold 2">
            <a:extLst>
              <a:ext uri="{FF2B5EF4-FFF2-40B4-BE49-F238E27FC236}">
                <a16:creationId xmlns:a16="http://schemas.microsoft.com/office/drawing/2014/main" id="{58FF6936-8F91-0048-9B89-968BE40293AF}"/>
              </a:ext>
            </a:extLst>
          </p:cNvPr>
          <p:cNvSpPr>
            <a:spLocks noGrp="1"/>
          </p:cNvSpPr>
          <p:nvPr>
            <p:ph idx="1"/>
          </p:nvPr>
        </p:nvSpPr>
        <p:spPr>
          <a:xfrm>
            <a:off x="838200" y="1489166"/>
            <a:ext cx="10515600" cy="4687797"/>
          </a:xfrm>
        </p:spPr>
        <p:txBody>
          <a:bodyPr>
            <a:normAutofit fontScale="92500"/>
          </a:bodyPr>
          <a:lstStyle/>
          <a:p>
            <a:pPr marL="0" indent="0">
              <a:buNone/>
            </a:pPr>
            <a:r>
              <a:rPr lang="da-DK" sz="3000" dirty="0"/>
              <a:t>Der bliver lagt vægt på:</a:t>
            </a:r>
          </a:p>
          <a:p>
            <a:r>
              <a:rPr lang="da-DK" dirty="0"/>
              <a:t>Du skal skal kunne præsentere dit emne med udgangspunkt i billedmaterialet</a:t>
            </a:r>
          </a:p>
          <a:p>
            <a:r>
              <a:rPr lang="da-DK" dirty="0"/>
              <a:t>Du skal kunne føre en samtale om emnet og du skal kunne uddybe forklaringer og begrunde synspunkter</a:t>
            </a:r>
          </a:p>
          <a:p>
            <a:r>
              <a:rPr lang="da-DK" dirty="0"/>
              <a:t>Du skal kunne indgå naturligt i samtalen på et tydeligt og forståeligt sprog. </a:t>
            </a:r>
          </a:p>
          <a:p>
            <a:pPr marL="0" indent="0">
              <a:buNone/>
            </a:pPr>
            <a:r>
              <a:rPr lang="da-DK" dirty="0"/>
              <a:t>Mens du venter uden for lokalet diskuterer din lærer og censor, om du har klaret kravene, og du vil så blive kaldt ind for at høre, om du har bestået eller ikke bestået. </a:t>
            </a:r>
          </a:p>
          <a:p>
            <a:pPr marL="0" indent="0">
              <a:buNone/>
            </a:pPr>
            <a:r>
              <a:rPr lang="da-DK" dirty="0"/>
              <a:t>Hvis du ikke består, så spørg hvorfor – så du ved, hvad det er, du skal øve dig mere på, for at bestå næste gang du prøver.</a:t>
            </a:r>
          </a:p>
          <a:p>
            <a:pPr marL="0" indent="0">
              <a:buNone/>
            </a:pPr>
            <a:endParaRPr lang="da-DK" dirty="0"/>
          </a:p>
        </p:txBody>
      </p:sp>
    </p:spTree>
    <p:extLst>
      <p:ext uri="{BB962C8B-B14F-4D97-AF65-F5344CB8AC3E}">
        <p14:creationId xmlns:p14="http://schemas.microsoft.com/office/powerpoint/2010/main" val="285366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7C62A-D0DC-F346-AEAF-38B254693E13}"/>
              </a:ext>
            </a:extLst>
          </p:cNvPr>
          <p:cNvSpPr>
            <a:spLocks noGrp="1"/>
          </p:cNvSpPr>
          <p:nvPr>
            <p:ph type="title"/>
          </p:nvPr>
        </p:nvSpPr>
        <p:spPr/>
        <p:txBody>
          <a:bodyPr/>
          <a:lstStyle/>
          <a:p>
            <a:r>
              <a:rPr lang="da-DK" dirty="0"/>
              <a:t>Prøven foregår sådan her</a:t>
            </a:r>
          </a:p>
        </p:txBody>
      </p:sp>
      <p:sp>
        <p:nvSpPr>
          <p:cNvPr id="3" name="Pladsholder til indhold 2">
            <a:extLst>
              <a:ext uri="{FF2B5EF4-FFF2-40B4-BE49-F238E27FC236}">
                <a16:creationId xmlns:a16="http://schemas.microsoft.com/office/drawing/2014/main" id="{5DBC69B3-0CBD-1249-B3D4-C4BDE3D510AA}"/>
              </a:ext>
            </a:extLst>
          </p:cNvPr>
          <p:cNvSpPr>
            <a:spLocks noGrp="1"/>
          </p:cNvSpPr>
          <p:nvPr>
            <p:ph idx="1"/>
          </p:nvPr>
        </p:nvSpPr>
        <p:spPr/>
        <p:txBody>
          <a:bodyPr>
            <a:normAutofit/>
          </a:bodyPr>
          <a:lstStyle/>
          <a:p>
            <a:r>
              <a:rPr lang="da-DK" sz="3200" dirty="0"/>
              <a:t>Du skal kort fortælle din underviser om noget, du har forstand på, og som du har arbejdet med på kurset. </a:t>
            </a:r>
          </a:p>
          <a:p>
            <a:r>
              <a:rPr lang="da-DK" sz="3200" dirty="0"/>
              <a:t>Du skal snakke ud fra et eller flere billeder, som du selv har valgt.</a:t>
            </a:r>
          </a:p>
          <a:p>
            <a:r>
              <a:rPr lang="da-DK" sz="3200" dirty="0"/>
              <a:t>Derefter skal i snakke sammen om dit emne i ca. 5 minutter. Det hele skal foregå på engelsk.</a:t>
            </a:r>
          </a:p>
        </p:txBody>
      </p:sp>
    </p:spTree>
    <p:extLst>
      <p:ext uri="{BB962C8B-B14F-4D97-AF65-F5344CB8AC3E}">
        <p14:creationId xmlns:p14="http://schemas.microsoft.com/office/powerpoint/2010/main" val="44898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72C4-EC13-C743-B6E5-B59599C715D6}"/>
              </a:ext>
            </a:extLst>
          </p:cNvPr>
          <p:cNvSpPr>
            <a:spLocks noGrp="1"/>
          </p:cNvSpPr>
          <p:nvPr>
            <p:ph type="title"/>
          </p:nvPr>
        </p:nvSpPr>
        <p:spPr/>
        <p:txBody>
          <a:bodyPr/>
          <a:lstStyle/>
          <a:p>
            <a:r>
              <a:rPr lang="da-DK" dirty="0"/>
              <a:t>Andre forslag til emner</a:t>
            </a:r>
          </a:p>
        </p:txBody>
      </p:sp>
      <p:sp>
        <p:nvSpPr>
          <p:cNvPr id="3" name="Pladsholder til indhold 2">
            <a:extLst>
              <a:ext uri="{FF2B5EF4-FFF2-40B4-BE49-F238E27FC236}">
                <a16:creationId xmlns:a16="http://schemas.microsoft.com/office/drawing/2014/main" id="{AECDC6D8-C3F4-2244-BDA0-D1C97761E219}"/>
              </a:ext>
            </a:extLst>
          </p:cNvPr>
          <p:cNvSpPr>
            <a:spLocks noGrp="1"/>
          </p:cNvSpPr>
          <p:nvPr>
            <p:ph idx="1"/>
          </p:nvPr>
        </p:nvSpPr>
        <p:spPr>
          <a:xfrm>
            <a:off x="838200" y="1485991"/>
            <a:ext cx="10515600" cy="4692740"/>
          </a:xfrm>
        </p:spPr>
        <p:txBody>
          <a:bodyPr>
            <a:normAutofit fontScale="77500" lnSpcReduction="20000"/>
          </a:bodyPr>
          <a:lstStyle/>
          <a:p>
            <a:pPr>
              <a:lnSpc>
                <a:spcPct val="120000"/>
              </a:lnSpc>
            </a:pPr>
            <a:r>
              <a:rPr lang="da-DK" dirty="0"/>
              <a:t>Du arbejder i en kantine i en international virksomhed, og du skal ved kontrolbesøg kunne forklare og samtale på engelsk om, hvordan I arbejder med at overholde hygiejnekrav i det daglige. Eller med at undgå madspild.</a:t>
            </a:r>
          </a:p>
          <a:p>
            <a:pPr>
              <a:lnSpc>
                <a:spcPct val="120000"/>
              </a:lnSpc>
            </a:pPr>
            <a:r>
              <a:rPr lang="da-DK" dirty="0"/>
              <a:t>Du er ledig og søger rengøringsarbejde. Du har erfaring og relevante kurser fra AMU, men du har tidligere fået afslag fra rengøringsselskaber, der har engelsktalende kunder og ansatte, fordi du ikke var god nok til engelsk. Du vælger til prøven at forklare, hvad man skal tænke på, når man laver </a:t>
            </a:r>
            <a:r>
              <a:rPr lang="da-DK" dirty="0" err="1"/>
              <a:t>corona</a:t>
            </a:r>
            <a:r>
              <a:rPr lang="da-DK" dirty="0"/>
              <a:t>-rengøring. Du får lov til at gå med og fotografere, hvordan de gør på dine børns skole (og benytter lejligheden til at spørge, om de mangler arbejdskraft).</a:t>
            </a:r>
          </a:p>
          <a:p>
            <a:pPr>
              <a:lnSpc>
                <a:spcPct val="120000"/>
              </a:lnSpc>
            </a:pPr>
            <a:r>
              <a:rPr lang="da-DK" dirty="0"/>
              <a:t>Du spiller computerspil og vælger til prøven at fortælle om, hvordan det foregår, og hvad det betyder for spillet at kunne forstå og kommunikere på engelsk. Du laver skærmdumps fra spillet til billedmaterialet.</a:t>
            </a:r>
          </a:p>
        </p:txBody>
      </p:sp>
    </p:spTree>
    <p:extLst>
      <p:ext uri="{BB962C8B-B14F-4D97-AF65-F5344CB8AC3E}">
        <p14:creationId xmlns:p14="http://schemas.microsoft.com/office/powerpoint/2010/main" val="341833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9BE4F-4A17-D34F-83B7-7AE17D20264E}"/>
              </a:ext>
            </a:extLst>
          </p:cNvPr>
          <p:cNvSpPr>
            <a:spLocks noGrp="1"/>
          </p:cNvSpPr>
          <p:nvPr>
            <p:ph type="title"/>
          </p:nvPr>
        </p:nvSpPr>
        <p:spPr/>
        <p:txBody>
          <a:bodyPr/>
          <a:lstStyle/>
          <a:p>
            <a:r>
              <a:rPr lang="da-DK" dirty="0"/>
              <a:t>Hvad vil du snakke om til prøven?</a:t>
            </a:r>
          </a:p>
        </p:txBody>
      </p:sp>
      <p:sp>
        <p:nvSpPr>
          <p:cNvPr id="3" name="Pladsholder til indhold 2">
            <a:extLst>
              <a:ext uri="{FF2B5EF4-FFF2-40B4-BE49-F238E27FC236}">
                <a16:creationId xmlns:a16="http://schemas.microsoft.com/office/drawing/2014/main" id="{D9AD1A8E-E896-0D4C-8BCE-4D8E0B83071C}"/>
              </a:ext>
            </a:extLst>
          </p:cNvPr>
          <p:cNvSpPr>
            <a:spLocks noGrp="1"/>
          </p:cNvSpPr>
          <p:nvPr>
            <p:ph idx="1"/>
          </p:nvPr>
        </p:nvSpPr>
        <p:spPr/>
        <p:txBody>
          <a:bodyPr>
            <a:normAutofit/>
          </a:bodyPr>
          <a:lstStyle/>
          <a:p>
            <a:r>
              <a:rPr lang="da-DK" sz="3200" dirty="0"/>
              <a:t>Det skal være noget, du har forstand på og har arbejdet med på kurset.</a:t>
            </a:r>
          </a:p>
          <a:p>
            <a:r>
              <a:rPr lang="da-DK" sz="3200" dirty="0"/>
              <a:t>Det skal være noget fra jobbet eller fra dagligdagen</a:t>
            </a:r>
          </a:p>
          <a:p>
            <a:r>
              <a:rPr lang="da-DK" sz="3200" dirty="0"/>
              <a:t>Det må meget gerne være noget, du </a:t>
            </a:r>
            <a:r>
              <a:rPr lang="da-DK" sz="3200"/>
              <a:t>virkelig interesserer </a:t>
            </a:r>
            <a:r>
              <a:rPr lang="da-DK" sz="3200" dirty="0"/>
              <a:t>dig for</a:t>
            </a:r>
          </a:p>
        </p:txBody>
      </p:sp>
    </p:spTree>
    <p:extLst>
      <p:ext uri="{BB962C8B-B14F-4D97-AF65-F5344CB8AC3E}">
        <p14:creationId xmlns:p14="http://schemas.microsoft.com/office/powerpoint/2010/main" val="423460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191BC-D3C6-3E4A-8E83-7FB82B6967F8}"/>
              </a:ext>
            </a:extLst>
          </p:cNvPr>
          <p:cNvSpPr>
            <a:spLocks noGrp="1"/>
          </p:cNvSpPr>
          <p:nvPr>
            <p:ph type="title"/>
          </p:nvPr>
        </p:nvSpPr>
        <p:spPr/>
        <p:txBody>
          <a:bodyPr/>
          <a:lstStyle/>
          <a:p>
            <a:r>
              <a:rPr lang="da-DK" dirty="0"/>
              <a:t>Sådan skal du forberede dig</a:t>
            </a:r>
          </a:p>
        </p:txBody>
      </p:sp>
      <p:sp>
        <p:nvSpPr>
          <p:cNvPr id="3" name="Pladsholder til indhold 2">
            <a:extLst>
              <a:ext uri="{FF2B5EF4-FFF2-40B4-BE49-F238E27FC236}">
                <a16:creationId xmlns:a16="http://schemas.microsoft.com/office/drawing/2014/main" id="{205537D0-4D93-7344-8D35-19171BE067A1}"/>
              </a:ext>
            </a:extLst>
          </p:cNvPr>
          <p:cNvSpPr>
            <a:spLocks noGrp="1"/>
          </p:cNvSpPr>
          <p:nvPr>
            <p:ph idx="1"/>
          </p:nvPr>
        </p:nvSpPr>
        <p:spPr/>
        <p:txBody>
          <a:bodyPr>
            <a:normAutofit lnSpcReduction="10000"/>
          </a:bodyPr>
          <a:lstStyle/>
          <a:p>
            <a:r>
              <a:rPr lang="da-DK" sz="3200" dirty="0"/>
              <a:t>Du skal vælge et emne.</a:t>
            </a:r>
          </a:p>
          <a:p>
            <a:r>
              <a:rPr lang="da-DK" sz="3200" dirty="0"/>
              <a:t>Du skal finde et eller flere billeder, som passer til emnet. Du kan f.eks. tage mobil-billeder, så du får det lige som du vil have det.</a:t>
            </a:r>
          </a:p>
          <a:p>
            <a:r>
              <a:rPr lang="da-DK" sz="3200" dirty="0"/>
              <a:t>Du skal aftale emne og billeder, samt tid og sted for prøven med din lærer.</a:t>
            </a:r>
          </a:p>
          <a:p>
            <a:r>
              <a:rPr lang="da-DK" sz="3200" dirty="0"/>
              <a:t>Ud fra billederne: Skriv en liste med engelske ord, som du har brug for, når du skal fortælle om dit emne. Se eksempler nedenfor.</a:t>
            </a:r>
          </a:p>
          <a:p>
            <a:endParaRPr lang="da-DK" dirty="0"/>
          </a:p>
        </p:txBody>
      </p:sp>
    </p:spTree>
    <p:extLst>
      <p:ext uri="{BB962C8B-B14F-4D97-AF65-F5344CB8AC3E}">
        <p14:creationId xmlns:p14="http://schemas.microsoft.com/office/powerpoint/2010/main" val="206560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5401F6-79FD-D94F-AB49-BB7B65BD9EF1}"/>
              </a:ext>
            </a:extLst>
          </p:cNvPr>
          <p:cNvSpPr>
            <a:spLocks noGrp="1"/>
          </p:cNvSpPr>
          <p:nvPr>
            <p:ph type="title"/>
          </p:nvPr>
        </p:nvSpPr>
        <p:spPr/>
        <p:txBody>
          <a:bodyPr/>
          <a:lstStyle/>
          <a:p>
            <a:r>
              <a:rPr lang="da-DK" dirty="0"/>
              <a:t>Hvad skal du kunne for at bestå prøven?</a:t>
            </a:r>
          </a:p>
        </p:txBody>
      </p:sp>
      <p:sp>
        <p:nvSpPr>
          <p:cNvPr id="3" name="Pladsholder til indhold 2">
            <a:extLst>
              <a:ext uri="{FF2B5EF4-FFF2-40B4-BE49-F238E27FC236}">
                <a16:creationId xmlns:a16="http://schemas.microsoft.com/office/drawing/2014/main" id="{0C88A487-78E4-BB46-8A37-88E0E5F234D6}"/>
              </a:ext>
            </a:extLst>
          </p:cNvPr>
          <p:cNvSpPr>
            <a:spLocks noGrp="1"/>
          </p:cNvSpPr>
          <p:nvPr>
            <p:ph idx="1"/>
          </p:nvPr>
        </p:nvSpPr>
        <p:spPr>
          <a:xfrm>
            <a:off x="838200" y="1593669"/>
            <a:ext cx="10515600" cy="4663440"/>
          </a:xfrm>
        </p:spPr>
        <p:txBody>
          <a:bodyPr>
            <a:normAutofit fontScale="92500" lnSpcReduction="20000"/>
          </a:bodyPr>
          <a:lstStyle/>
          <a:p>
            <a:pPr marL="0" indent="0">
              <a:lnSpc>
                <a:spcPct val="110000"/>
              </a:lnSpc>
              <a:buNone/>
            </a:pPr>
            <a:r>
              <a:rPr lang="da-DK" sz="3200" dirty="0"/>
              <a:t>Der bliver lagt vægt på</a:t>
            </a:r>
          </a:p>
          <a:p>
            <a:pPr lvl="1">
              <a:lnSpc>
                <a:spcPct val="110000"/>
              </a:lnSpc>
            </a:pPr>
            <a:r>
              <a:rPr lang="da-DK" sz="3000" dirty="0"/>
              <a:t>At du kan forklare, det du vil - med udgangspunkt i billeder og ordliste</a:t>
            </a:r>
          </a:p>
          <a:p>
            <a:pPr lvl="1">
              <a:lnSpc>
                <a:spcPct val="110000"/>
              </a:lnSpc>
            </a:pPr>
            <a:r>
              <a:rPr lang="da-DK" sz="3000" dirty="0"/>
              <a:t>At du kender de ord du har brug for</a:t>
            </a:r>
          </a:p>
          <a:p>
            <a:pPr lvl="1">
              <a:lnSpc>
                <a:spcPct val="110000"/>
              </a:lnSpc>
            </a:pPr>
            <a:r>
              <a:rPr lang="da-DK" sz="3000" dirty="0"/>
              <a:t>At din udtale er forståelig</a:t>
            </a:r>
          </a:p>
          <a:p>
            <a:pPr lvl="1">
              <a:lnSpc>
                <a:spcPct val="110000"/>
              </a:lnSpc>
            </a:pPr>
            <a:r>
              <a:rPr lang="da-DK" sz="3000" dirty="0"/>
              <a:t>At du kan lytte, forstå og føre en samtale med underviseren.</a:t>
            </a:r>
          </a:p>
          <a:p>
            <a:pPr marL="0" indent="0">
              <a:lnSpc>
                <a:spcPct val="110000"/>
              </a:lnSpc>
              <a:buNone/>
            </a:pPr>
            <a:r>
              <a:rPr lang="da-DK" dirty="0"/>
              <a:t>Det gælder på alle trin men kravene til, hvor godt du skal kunne det, er selvfølgelig højere, hvis du går på trin 3, end hvis du går på trin 1.</a:t>
            </a:r>
          </a:p>
          <a:p>
            <a:pPr marL="0" indent="0">
              <a:lnSpc>
                <a:spcPct val="110000"/>
              </a:lnSpc>
              <a:buNone/>
            </a:pPr>
            <a:r>
              <a:rPr lang="da-DK" dirty="0"/>
              <a:t>Underviseren må f.eks. gerne hjælpe dig med formuleringer og tale langsomt ved trin 1 prøven.</a:t>
            </a:r>
          </a:p>
        </p:txBody>
      </p:sp>
    </p:spTree>
    <p:extLst>
      <p:ext uri="{BB962C8B-B14F-4D97-AF65-F5344CB8AC3E}">
        <p14:creationId xmlns:p14="http://schemas.microsoft.com/office/powerpoint/2010/main" val="308085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6AF4C-51E4-8149-8941-ACCE68972359}"/>
              </a:ext>
            </a:extLst>
          </p:cNvPr>
          <p:cNvSpPr>
            <a:spLocks noGrp="1"/>
          </p:cNvSpPr>
          <p:nvPr>
            <p:ph type="title"/>
          </p:nvPr>
        </p:nvSpPr>
        <p:spPr/>
        <p:txBody>
          <a:bodyPr>
            <a:normAutofit fontScale="90000"/>
          </a:bodyPr>
          <a:lstStyle/>
          <a:p>
            <a:r>
              <a:rPr lang="da-DK" dirty="0"/>
              <a:t>Eksempel a, trin 1: Du er buschauffør på en rute, der kører forbi Hovedbanegården i København</a:t>
            </a:r>
          </a:p>
        </p:txBody>
      </p:sp>
      <p:sp>
        <p:nvSpPr>
          <p:cNvPr id="3" name="Pladsholder til indhold 2">
            <a:extLst>
              <a:ext uri="{FF2B5EF4-FFF2-40B4-BE49-F238E27FC236}">
                <a16:creationId xmlns:a16="http://schemas.microsoft.com/office/drawing/2014/main" id="{DC39BCA0-DFFE-3D44-B571-7F724B3D63E3}"/>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BB06B307-C6BC-8A4A-983D-316DB97C66EB}"/>
              </a:ext>
            </a:extLst>
          </p:cNvPr>
          <p:cNvPicPr>
            <a:picLocks noChangeAspect="1"/>
          </p:cNvPicPr>
          <p:nvPr/>
        </p:nvPicPr>
        <p:blipFill>
          <a:blip r:embed="rId2"/>
          <a:stretch>
            <a:fillRect/>
          </a:stretch>
        </p:blipFill>
        <p:spPr>
          <a:xfrm>
            <a:off x="1752599" y="2004854"/>
            <a:ext cx="7130143" cy="3992880"/>
          </a:xfrm>
          <a:prstGeom prst="rect">
            <a:avLst/>
          </a:prstGeom>
        </p:spPr>
      </p:pic>
    </p:spTree>
    <p:extLst>
      <p:ext uri="{BB962C8B-B14F-4D97-AF65-F5344CB8AC3E}">
        <p14:creationId xmlns:p14="http://schemas.microsoft.com/office/powerpoint/2010/main" val="301049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84E28-E456-3A43-B778-E03DA910161C}"/>
              </a:ext>
            </a:extLst>
          </p:cNvPr>
          <p:cNvSpPr>
            <a:spLocks noGrp="1"/>
          </p:cNvSpPr>
          <p:nvPr>
            <p:ph type="title"/>
          </p:nvPr>
        </p:nvSpPr>
        <p:spPr/>
        <p:txBody>
          <a:bodyPr>
            <a:normAutofit fontScale="90000"/>
          </a:bodyPr>
          <a:lstStyle/>
          <a:p>
            <a:r>
              <a:rPr lang="da-DK" dirty="0"/>
              <a:t>Hvordan forklarer du en engelsktalende turist, hvordan han køber en billet. Ord, du har brug for:</a:t>
            </a:r>
          </a:p>
        </p:txBody>
      </p:sp>
      <p:sp>
        <p:nvSpPr>
          <p:cNvPr id="3" name="Pladsholder til indhold 2">
            <a:extLst>
              <a:ext uri="{FF2B5EF4-FFF2-40B4-BE49-F238E27FC236}">
                <a16:creationId xmlns:a16="http://schemas.microsoft.com/office/drawing/2014/main" id="{3A39DB71-96A2-134B-B05A-2C8C181E44FB}"/>
              </a:ext>
            </a:extLst>
          </p:cNvPr>
          <p:cNvSpPr>
            <a:spLocks noGrp="1"/>
          </p:cNvSpPr>
          <p:nvPr>
            <p:ph idx="1"/>
          </p:nvPr>
        </p:nvSpPr>
        <p:spPr/>
        <p:txBody>
          <a:bodyPr>
            <a:normAutofit lnSpcReduction="10000"/>
          </a:bodyPr>
          <a:lstStyle/>
          <a:p>
            <a:r>
              <a:rPr lang="en-GB" dirty="0"/>
              <a:t>Passenger</a:t>
            </a:r>
          </a:p>
          <a:p>
            <a:r>
              <a:rPr lang="en-GB" dirty="0"/>
              <a:t>Red ticket machine</a:t>
            </a:r>
          </a:p>
          <a:p>
            <a:r>
              <a:rPr lang="en-GB" dirty="0"/>
              <a:t>Located</a:t>
            </a:r>
          </a:p>
          <a:p>
            <a:r>
              <a:rPr lang="en-GB" dirty="0"/>
              <a:t>Station hall</a:t>
            </a:r>
          </a:p>
          <a:p>
            <a:r>
              <a:rPr lang="en-GB" dirty="0"/>
              <a:t>direction</a:t>
            </a:r>
          </a:p>
          <a:p>
            <a:r>
              <a:rPr lang="en-GB" dirty="0"/>
              <a:t>In the middle –to the right – to the left</a:t>
            </a:r>
          </a:p>
          <a:p>
            <a:r>
              <a:rPr lang="en-GB" dirty="0"/>
              <a:t>Price</a:t>
            </a:r>
          </a:p>
          <a:p>
            <a:r>
              <a:rPr lang="en-GB" dirty="0"/>
              <a:t>need to have a bank card</a:t>
            </a:r>
          </a:p>
          <a:p>
            <a:r>
              <a:rPr lang="en-GB" dirty="0"/>
              <a:t>You can ask staff for help</a:t>
            </a:r>
          </a:p>
          <a:p>
            <a:endParaRPr lang="da-DK" dirty="0"/>
          </a:p>
        </p:txBody>
      </p:sp>
    </p:spTree>
    <p:extLst>
      <p:ext uri="{BB962C8B-B14F-4D97-AF65-F5344CB8AC3E}">
        <p14:creationId xmlns:p14="http://schemas.microsoft.com/office/powerpoint/2010/main" val="242406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E13BC-28AD-1245-8CF9-6A6510F8BD46}"/>
              </a:ext>
            </a:extLst>
          </p:cNvPr>
          <p:cNvSpPr>
            <a:spLocks noGrp="1"/>
          </p:cNvSpPr>
          <p:nvPr>
            <p:ph type="title"/>
          </p:nvPr>
        </p:nvSpPr>
        <p:spPr/>
        <p:txBody>
          <a:bodyPr/>
          <a:lstStyle/>
          <a:p>
            <a:r>
              <a:rPr lang="da-DK" dirty="0"/>
              <a:t>Hvordan svarer du på hvilken bus, der kører til Frederiksberg Rådhus</a:t>
            </a:r>
          </a:p>
        </p:txBody>
      </p:sp>
      <p:sp>
        <p:nvSpPr>
          <p:cNvPr id="3" name="Pladsholder til indhold 2">
            <a:extLst>
              <a:ext uri="{FF2B5EF4-FFF2-40B4-BE49-F238E27FC236}">
                <a16:creationId xmlns:a16="http://schemas.microsoft.com/office/drawing/2014/main" id="{5991DC99-62FF-FE44-8BC4-1387DB140D73}"/>
              </a:ext>
            </a:extLst>
          </p:cNvPr>
          <p:cNvSpPr>
            <a:spLocks noGrp="1"/>
          </p:cNvSpPr>
          <p:nvPr>
            <p:ph idx="1"/>
          </p:nvPr>
        </p:nvSpPr>
        <p:spPr/>
        <p:txBody>
          <a:bodyPr/>
          <a:lstStyle/>
          <a:p>
            <a:r>
              <a:rPr lang="en-GB" dirty="0"/>
              <a:t>Bus number</a:t>
            </a:r>
          </a:p>
          <a:p>
            <a:r>
              <a:rPr lang="en-GB" dirty="0"/>
              <a:t>Direction</a:t>
            </a:r>
          </a:p>
          <a:p>
            <a:r>
              <a:rPr lang="en-GB" dirty="0"/>
              <a:t>Bound for</a:t>
            </a:r>
          </a:p>
          <a:p>
            <a:r>
              <a:rPr lang="en-GB" dirty="0"/>
              <a:t>Leaving </a:t>
            </a:r>
          </a:p>
          <a:p>
            <a:r>
              <a:rPr lang="en-GB" dirty="0"/>
              <a:t>Over there</a:t>
            </a:r>
          </a:p>
          <a:p>
            <a:r>
              <a:rPr lang="en-GB" dirty="0"/>
              <a:t>Opposite side of the road</a:t>
            </a:r>
          </a:p>
          <a:p>
            <a:r>
              <a:rPr lang="en-GB" dirty="0"/>
              <a:t>Station building</a:t>
            </a:r>
          </a:p>
          <a:p>
            <a:endParaRPr lang="da-DK" dirty="0"/>
          </a:p>
        </p:txBody>
      </p:sp>
    </p:spTree>
    <p:extLst>
      <p:ext uri="{BB962C8B-B14F-4D97-AF65-F5344CB8AC3E}">
        <p14:creationId xmlns:p14="http://schemas.microsoft.com/office/powerpoint/2010/main" val="408058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1D6DEA8-21C3-564F-A93A-3430C46A7B57}"/>
              </a:ext>
            </a:extLst>
          </p:cNvPr>
          <p:cNvSpPr>
            <a:spLocks noGrp="1"/>
          </p:cNvSpPr>
          <p:nvPr>
            <p:ph type="title"/>
          </p:nvPr>
        </p:nvSpPr>
        <p:spPr>
          <a:xfrm>
            <a:off x="953272" y="418012"/>
            <a:ext cx="3566477" cy="731519"/>
          </a:xfrm>
        </p:spPr>
        <p:txBody>
          <a:bodyPr/>
          <a:lstStyle/>
          <a:p>
            <a:r>
              <a:rPr lang="da-DK" dirty="0"/>
              <a:t>Eksempel b, trin 1</a:t>
            </a:r>
          </a:p>
        </p:txBody>
      </p:sp>
      <p:sp>
        <p:nvSpPr>
          <p:cNvPr id="6" name="Pladsholder til tekst 5">
            <a:extLst>
              <a:ext uri="{FF2B5EF4-FFF2-40B4-BE49-F238E27FC236}">
                <a16:creationId xmlns:a16="http://schemas.microsoft.com/office/drawing/2014/main" id="{35813717-0D95-C144-84AD-D73E278F9A9F}"/>
              </a:ext>
            </a:extLst>
          </p:cNvPr>
          <p:cNvSpPr>
            <a:spLocks noGrp="1"/>
          </p:cNvSpPr>
          <p:nvPr>
            <p:ph type="body" sz="half" idx="2"/>
          </p:nvPr>
        </p:nvSpPr>
        <p:spPr>
          <a:xfrm>
            <a:off x="574766" y="1319348"/>
            <a:ext cx="4702628" cy="4990011"/>
          </a:xfrm>
        </p:spPr>
        <p:txBody>
          <a:bodyPr>
            <a:normAutofit fontScale="85000" lnSpcReduction="20000"/>
          </a:bodyPr>
          <a:lstStyle/>
          <a:p>
            <a:pPr>
              <a:lnSpc>
                <a:spcPct val="120000"/>
              </a:lnSpc>
            </a:pPr>
            <a:r>
              <a:rPr lang="da-DK" sz="2800" dirty="0"/>
              <a:t>Du er i praktik på et mekanikerværksted, der har en del engelsktalende kunder. Du skal kunne gøre dig forståelig for kunderne og svare på enkle spørgsmål når det handler om enklere reparationer – f.eks. om en punktering.</a:t>
            </a:r>
          </a:p>
          <a:p>
            <a:pPr>
              <a:lnSpc>
                <a:spcPct val="120000"/>
              </a:lnSpc>
            </a:pPr>
            <a:br>
              <a:rPr lang="da-DK" sz="2800" dirty="0"/>
            </a:br>
            <a:r>
              <a:rPr lang="da-DK" sz="2800" dirty="0"/>
              <a:t>Du har derfor valgt, at du til prøven vil forklare hvordan man skifter et dæk.</a:t>
            </a:r>
          </a:p>
        </p:txBody>
      </p:sp>
      <p:pic>
        <p:nvPicPr>
          <p:cNvPr id="7" name="Pladsholder til indhold 7">
            <a:extLst>
              <a:ext uri="{FF2B5EF4-FFF2-40B4-BE49-F238E27FC236}">
                <a16:creationId xmlns:a16="http://schemas.microsoft.com/office/drawing/2014/main" id="{C63D8FC3-1567-9143-A5C3-D2750D72ACD2}"/>
              </a:ext>
            </a:extLst>
          </p:cNvPr>
          <p:cNvPicPr>
            <a:picLocks noGrp="1" noChangeAspect="1"/>
          </p:cNvPicPr>
          <p:nvPr>
            <p:ph idx="1"/>
          </p:nvPr>
        </p:nvPicPr>
        <p:blipFill>
          <a:blip r:embed="rId2"/>
          <a:stretch>
            <a:fillRect/>
          </a:stretch>
        </p:blipFill>
        <p:spPr>
          <a:xfrm>
            <a:off x="5700953" y="418012"/>
            <a:ext cx="5136669" cy="6048101"/>
          </a:xfrm>
        </p:spPr>
      </p:pic>
    </p:spTree>
    <p:extLst>
      <p:ext uri="{BB962C8B-B14F-4D97-AF65-F5344CB8AC3E}">
        <p14:creationId xmlns:p14="http://schemas.microsoft.com/office/powerpoint/2010/main" val="2334282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FB5D3-32E8-A546-ACE6-C977DEF4EC7F}"/>
              </a:ext>
            </a:extLst>
          </p:cNvPr>
          <p:cNvSpPr>
            <a:spLocks noGrp="1"/>
          </p:cNvSpPr>
          <p:nvPr>
            <p:ph type="title"/>
          </p:nvPr>
        </p:nvSpPr>
        <p:spPr>
          <a:xfrm>
            <a:off x="838200" y="365125"/>
            <a:ext cx="10515600" cy="1751058"/>
          </a:xfrm>
        </p:spPr>
        <p:txBody>
          <a:bodyPr>
            <a:normAutofit fontScale="90000"/>
          </a:bodyPr>
          <a:lstStyle/>
          <a:p>
            <a:pPr>
              <a:lnSpc>
                <a:spcPct val="100000"/>
              </a:lnSpc>
            </a:pPr>
            <a:r>
              <a:rPr lang="da-DK" sz="2400" b="1" dirty="0"/>
              <a:t>Forberedelse:</a:t>
            </a:r>
            <a:br>
              <a:rPr lang="da-DK" sz="2400" dirty="0"/>
            </a:br>
            <a:r>
              <a:rPr lang="da-DK" sz="2400" dirty="0">
                <a:latin typeface="+mn-lt"/>
              </a:rPr>
              <a:t>Du skal lave en liste med ord og udtryk, som du har brug for, når du skal forklare, hvordan man skifter dæk.</a:t>
            </a:r>
            <a:br>
              <a:rPr lang="da-DK" sz="2400" dirty="0">
                <a:latin typeface="+mn-lt"/>
              </a:rPr>
            </a:br>
            <a:r>
              <a:rPr lang="da-DK" sz="2400" dirty="0">
                <a:latin typeface="+mn-lt"/>
              </a:rPr>
              <a:t>Se på billederne og tænk på hvilke ord du har brug for. Brug ordbog, hvis du mangler et ord.</a:t>
            </a:r>
          </a:p>
        </p:txBody>
      </p:sp>
      <p:pic>
        <p:nvPicPr>
          <p:cNvPr id="7" name="Pladsholder til indhold 4">
            <a:extLst>
              <a:ext uri="{FF2B5EF4-FFF2-40B4-BE49-F238E27FC236}">
                <a16:creationId xmlns:a16="http://schemas.microsoft.com/office/drawing/2014/main" id="{AB5E0A43-002E-9543-8D5E-CC2327336B55}"/>
              </a:ext>
            </a:extLst>
          </p:cNvPr>
          <p:cNvPicPr>
            <a:picLocks noChangeAspect="1"/>
          </p:cNvPicPr>
          <p:nvPr/>
        </p:nvPicPr>
        <p:blipFill>
          <a:blip r:embed="rId2"/>
          <a:stretch>
            <a:fillRect/>
          </a:stretch>
        </p:blipFill>
        <p:spPr>
          <a:xfrm>
            <a:off x="1536700" y="2813844"/>
            <a:ext cx="9118600" cy="2374900"/>
          </a:xfrm>
          <a:prstGeom prst="rect">
            <a:avLst/>
          </a:prstGeom>
        </p:spPr>
      </p:pic>
    </p:spTree>
    <p:extLst>
      <p:ext uri="{BB962C8B-B14F-4D97-AF65-F5344CB8AC3E}">
        <p14:creationId xmlns:p14="http://schemas.microsoft.com/office/powerpoint/2010/main" val="147138429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1532</Words>
  <Application>Microsoft Macintosh PowerPoint</Application>
  <PresentationFormat>Widescreen</PresentationFormat>
  <Paragraphs>93</Paragraphs>
  <Slides>21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21</vt:i4>
      </vt:variant>
    </vt:vector>
  </HeadingPairs>
  <TitlesOfParts>
    <vt:vector size="25" baseType="lpstr">
      <vt:lpstr>Arial</vt:lpstr>
      <vt:lpstr>Calibri</vt:lpstr>
      <vt:lpstr>Calibri Light</vt:lpstr>
      <vt:lpstr>Office-tema</vt:lpstr>
      <vt:lpstr>Prøve i FVU-engelsk</vt:lpstr>
      <vt:lpstr>Prøven foregår sådan her</vt:lpstr>
      <vt:lpstr>Sådan skal du forberede dig</vt:lpstr>
      <vt:lpstr>Hvad skal du kunne for at bestå prøven?</vt:lpstr>
      <vt:lpstr>Eksempel a, trin 1: Du er buschauffør på en rute, der kører forbi Hovedbanegården i København</vt:lpstr>
      <vt:lpstr>Hvordan forklarer du en engelsktalende turist, hvordan han køber en billet. Ord, du har brug for:</vt:lpstr>
      <vt:lpstr>Hvordan svarer du på hvilken bus, der kører til Frederiksberg Rådhus</vt:lpstr>
      <vt:lpstr>Eksempel b, trin 1</vt:lpstr>
      <vt:lpstr>Forberedelse: Du skal lave en liste med ord og udtryk, som du har brug for, når du skal forklare, hvordan man skifter dæk. Se på billederne og tænk på hvilke ord du har brug for. Brug ordbog, hvis du mangler et ord.</vt:lpstr>
      <vt:lpstr>Eksempel trin 2</vt:lpstr>
      <vt:lpstr>Forberedelse:  Du skal lave en liste med ord og udtryk, som du har brug for, når du skal forklare, hvordan man skifter dæk – fra start til slut. Se på hvert enkelt billede og tænk på hvilke ord du har brug for, for at forklare, hvad der foregår på billedet. Brug ordbog, hvis du mangler ord.</vt:lpstr>
      <vt:lpstr>Eksempel trin 3</vt:lpstr>
      <vt:lpstr>Andre forslag til emner</vt:lpstr>
      <vt:lpstr>Hvad vil du snakke om til prøven?</vt:lpstr>
      <vt:lpstr>Afsluttende prøve i FVU-engelsk</vt:lpstr>
      <vt:lpstr>Prøven foregår sådan her</vt:lpstr>
      <vt:lpstr>Sådan skal du forberede dig</vt:lpstr>
      <vt:lpstr>Eksempel, trin 4</vt:lpstr>
      <vt:lpstr>Hvad skal du kunne for at bestå prøven?</vt:lpstr>
      <vt:lpstr>Andre forslag til emner</vt:lpstr>
      <vt:lpstr>Hvad vil du snakke om til prøven?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anden slags prøve</dc:title>
  <dc:creator>Microsoft Office-bruger</dc:creator>
  <cp:lastModifiedBy>Randi Jensen</cp:lastModifiedBy>
  <cp:revision>50</cp:revision>
  <cp:lastPrinted>2021-04-24T08:19:26Z</cp:lastPrinted>
  <dcterms:created xsi:type="dcterms:W3CDTF">2021-02-23T10:26:59Z</dcterms:created>
  <dcterms:modified xsi:type="dcterms:W3CDTF">2021-08-22T20:59:08Z</dcterms:modified>
</cp:coreProperties>
</file>