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(null)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8"/>
    <p:restoredTop sz="94674"/>
  </p:normalViewPr>
  <p:slideViewPr>
    <p:cSldViewPr snapToGrid="0" snapToObjects="1">
      <p:cViewPr varScale="1">
        <p:scale>
          <a:sx n="59" d="100"/>
          <a:sy n="59" d="100"/>
        </p:scale>
        <p:origin x="200" y="2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B55AB0-4F22-B344-AE79-A77EED63249F}" type="datetimeFigureOut">
              <a:rPr lang="da-DK" smtClean="0"/>
              <a:t>14/05/2018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52AF52-FB9B-E14C-88CA-CBC9D75040C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104286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63CBBF-4BBF-A649-92CC-2572C13F8BEC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455774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63CBBF-4BBF-A649-92CC-2572C13F8BEC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164714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63CBBF-4BBF-A649-92CC-2572C13F8BEC}" type="slidenum">
              <a:rPr lang="da-DK" smtClean="0"/>
              <a:t>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65891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AFF7C-2772-0B45-AF9B-5738D17B8CDC}" type="datetimeFigureOut">
              <a:rPr lang="da-DK" smtClean="0"/>
              <a:t>14/05/2018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DBCC9-37EE-C445-B22E-FBF76D9FF75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65173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AFF7C-2772-0B45-AF9B-5738D17B8CDC}" type="datetimeFigureOut">
              <a:rPr lang="da-DK" smtClean="0"/>
              <a:t>14/05/2018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DBCC9-37EE-C445-B22E-FBF76D9FF75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41970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AFF7C-2772-0B45-AF9B-5738D17B8CDC}" type="datetimeFigureOut">
              <a:rPr lang="da-DK" smtClean="0"/>
              <a:t>14/05/2018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DBCC9-37EE-C445-B22E-FBF76D9FF75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24786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AFF7C-2772-0B45-AF9B-5738D17B8CDC}" type="datetimeFigureOut">
              <a:rPr lang="da-DK" smtClean="0"/>
              <a:t>14/05/2018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DBCC9-37EE-C445-B22E-FBF76D9FF75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27511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AFF7C-2772-0B45-AF9B-5738D17B8CDC}" type="datetimeFigureOut">
              <a:rPr lang="da-DK" smtClean="0"/>
              <a:t>14/05/2018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DBCC9-37EE-C445-B22E-FBF76D9FF75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93419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AFF7C-2772-0B45-AF9B-5738D17B8CDC}" type="datetimeFigureOut">
              <a:rPr lang="da-DK" smtClean="0"/>
              <a:t>14/05/2018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DBCC9-37EE-C445-B22E-FBF76D9FF75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91859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AFF7C-2772-0B45-AF9B-5738D17B8CDC}" type="datetimeFigureOut">
              <a:rPr lang="da-DK" smtClean="0"/>
              <a:t>14/05/2018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DBCC9-37EE-C445-B22E-FBF76D9FF75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23151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AFF7C-2772-0B45-AF9B-5738D17B8CDC}" type="datetimeFigureOut">
              <a:rPr lang="da-DK" smtClean="0"/>
              <a:t>14/05/2018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DBCC9-37EE-C445-B22E-FBF76D9FF75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09362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AFF7C-2772-0B45-AF9B-5738D17B8CDC}" type="datetimeFigureOut">
              <a:rPr lang="da-DK" smtClean="0"/>
              <a:t>14/05/2018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DBCC9-37EE-C445-B22E-FBF76D9FF75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7697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AFF7C-2772-0B45-AF9B-5738D17B8CDC}" type="datetimeFigureOut">
              <a:rPr lang="da-DK" smtClean="0"/>
              <a:t>14/05/2018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DBCC9-37EE-C445-B22E-FBF76D9FF75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46309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AFF7C-2772-0B45-AF9B-5738D17B8CDC}" type="datetimeFigureOut">
              <a:rPr lang="da-DK" smtClean="0"/>
              <a:t>14/05/2018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DBCC9-37EE-C445-B22E-FBF76D9FF75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41464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2AFF7C-2772-0B45-AF9B-5738D17B8CDC}" type="datetimeFigureOut">
              <a:rPr lang="da-DK" smtClean="0"/>
              <a:t>14/05/2018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EDBCC9-37EE-C445-B22E-FBF76D9FF75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63375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(null)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(null)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(null)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Case: Sygeplejestuderende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Signe Kongstad, FO Aarhus</a:t>
            </a:r>
          </a:p>
        </p:txBody>
      </p:sp>
    </p:spTree>
    <p:extLst>
      <p:ext uri="{BB962C8B-B14F-4D97-AF65-F5344CB8AC3E}">
        <p14:creationId xmlns:p14="http://schemas.microsoft.com/office/powerpoint/2010/main" val="7589295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lede 4">
            <a:extLst>
              <a:ext uri="{FF2B5EF4-FFF2-40B4-BE49-F238E27FC236}">
                <a16:creationId xmlns:a16="http://schemas.microsoft.com/office/drawing/2014/main" id="{6690BF7A-9740-BE40-A244-2C49E83E17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2629" y="792842"/>
            <a:ext cx="10123714" cy="5187847"/>
          </a:xfrm>
          <a:prstGeom prst="rect">
            <a:avLst/>
          </a:prstGeom>
        </p:spPr>
      </p:pic>
      <p:sp>
        <p:nvSpPr>
          <p:cNvPr id="2" name="Venstrepil 1"/>
          <p:cNvSpPr/>
          <p:nvPr/>
        </p:nvSpPr>
        <p:spPr>
          <a:xfrm>
            <a:off x="10527139" y="2618014"/>
            <a:ext cx="978408" cy="484632"/>
          </a:xfrm>
          <a:prstGeom prst="lef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9112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/>
              <a:t>Fagligt indhold </a:t>
            </a:r>
            <a:r>
              <a:rPr lang="da-DK" sz="2400" dirty="0"/>
              <a:t>(Objektive evalueringskriterier)</a:t>
            </a:r>
            <a:br>
              <a:rPr lang="da-DK" dirty="0"/>
            </a:br>
            <a:r>
              <a:rPr lang="da-DK" sz="2400" dirty="0"/>
              <a:t>Eksempel: </a:t>
            </a:r>
            <a:r>
              <a:rPr lang="da-DK" sz="2400" b="1" dirty="0"/>
              <a:t>Skrivning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da-DK" sz="2000" b="1" dirty="0"/>
              <a:t>Formuleringer til undervisningsplanen</a:t>
            </a:r>
            <a:r>
              <a:rPr lang="da-DK" sz="2000" dirty="0"/>
              <a:t> – eks</a:t>
            </a:r>
            <a:r>
              <a:rPr lang="da-DK" sz="2600" dirty="0"/>
              <a:t>.</a:t>
            </a:r>
            <a:endParaRPr lang="da-DK" sz="2000" dirty="0"/>
          </a:p>
          <a:p>
            <a:pPr marL="0" indent="0">
              <a:buNone/>
            </a:pPr>
            <a:r>
              <a:rPr lang="da-DK" sz="2000" dirty="0"/>
              <a:t>skal kunne skrive kortere beskeder (fx sms eller indkøbslister)</a:t>
            </a:r>
          </a:p>
          <a:p>
            <a:pPr marL="0" indent="0">
              <a:buNone/>
            </a:pPr>
            <a:r>
              <a:rPr lang="da-DK" sz="2000" dirty="0"/>
              <a:t>skal kunne skrive mails</a:t>
            </a:r>
          </a:p>
          <a:p>
            <a:pPr marL="0" indent="0">
              <a:buNone/>
            </a:pPr>
            <a:r>
              <a:rPr lang="da-DK" sz="2000" dirty="0"/>
              <a:t>skal kunne skrive referater</a:t>
            </a:r>
          </a:p>
          <a:p>
            <a:pPr marL="0" indent="0">
              <a:buNone/>
            </a:pPr>
            <a:r>
              <a:rPr lang="da-DK" sz="2000" dirty="0"/>
              <a:t>skal kunne inddele skriveprocessen i hensigtsmæssige faser </a:t>
            </a:r>
            <a:br>
              <a:rPr lang="da-DK" sz="2000" dirty="0"/>
            </a:br>
            <a:endParaRPr lang="da-DK" sz="2000" dirty="0"/>
          </a:p>
          <a:p>
            <a:pPr marL="0" indent="0">
              <a:buNone/>
            </a:pPr>
            <a:endParaRPr lang="da-DK" sz="2000" dirty="0"/>
          </a:p>
          <a:p>
            <a:pPr marL="0" indent="0">
              <a:lnSpc>
                <a:spcPct val="120000"/>
              </a:lnSpc>
              <a:buNone/>
            </a:pPr>
            <a:r>
              <a:rPr lang="da-DK" sz="2000" dirty="0"/>
              <a:t>skal kunne anvende genrekendskab i produktion af tekster</a:t>
            </a:r>
          </a:p>
          <a:p>
            <a:pPr marL="0" indent="0">
              <a:lnSpc>
                <a:spcPct val="120000"/>
              </a:lnSpc>
              <a:buNone/>
            </a:pPr>
            <a:endParaRPr lang="da-DK" sz="2000" dirty="0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solidFill>
            <a:srgbClr val="99C97A"/>
          </a:solidFill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da-DK" sz="2000" b="1" dirty="0" err="1"/>
              <a:t>Doknet</a:t>
            </a:r>
            <a:r>
              <a:rPr lang="da-DK" sz="2000" b="1" dirty="0"/>
              <a:t>-formulering</a:t>
            </a:r>
          </a:p>
          <a:p>
            <a:pPr marL="0" indent="0">
              <a:buNone/>
            </a:pPr>
            <a:r>
              <a:rPr lang="da-DK" sz="2000" dirty="0"/>
              <a:t>Kan skrive kortere beskeder (fx sms eller indkøbslister)</a:t>
            </a:r>
          </a:p>
          <a:p>
            <a:pPr marL="0" indent="0">
              <a:buNone/>
            </a:pPr>
            <a:r>
              <a:rPr lang="da-DK" sz="2000" dirty="0"/>
              <a:t>Kan skrive mails</a:t>
            </a:r>
          </a:p>
          <a:p>
            <a:pPr marL="0" indent="0">
              <a:buNone/>
            </a:pPr>
            <a:r>
              <a:rPr lang="da-DK" sz="2000" dirty="0"/>
              <a:t>Kan skrive referater</a:t>
            </a:r>
            <a:endParaRPr lang="da-DK" sz="2000" b="1" dirty="0"/>
          </a:p>
          <a:p>
            <a:pPr marL="0" indent="0">
              <a:buNone/>
            </a:pPr>
            <a:r>
              <a:rPr lang="da-DK" sz="2000" dirty="0"/>
              <a:t>Kan inddele skriveprocessen i hensigtsmæssige faser</a:t>
            </a:r>
          </a:p>
          <a:p>
            <a:pPr marL="0" indent="0">
              <a:buNone/>
            </a:pPr>
            <a:r>
              <a:rPr lang="da-DK" sz="2000" dirty="0"/>
              <a:t>Kan bruge mindmap til at komme i gang og få overblik </a:t>
            </a:r>
          </a:p>
          <a:p>
            <a:pPr marL="0" indent="0">
              <a:buNone/>
            </a:pPr>
            <a:r>
              <a:rPr lang="da-DK" sz="2000" dirty="0"/>
              <a:t>Kan skrive i den rette genre</a:t>
            </a:r>
          </a:p>
          <a:p>
            <a:pPr marL="0" indent="0">
              <a:buNone/>
            </a:pPr>
            <a:r>
              <a:rPr lang="da-DK" sz="2000" dirty="0"/>
              <a:t>Kan anvende modtager-/afsenderforhold</a:t>
            </a:r>
          </a:p>
          <a:p>
            <a:pPr marL="0" indent="0">
              <a:buNone/>
            </a:pPr>
            <a:br>
              <a:rPr lang="da-DK" sz="2000" dirty="0"/>
            </a:br>
            <a:endParaRPr lang="da-DK" sz="2000" dirty="0"/>
          </a:p>
          <a:p>
            <a:endParaRPr lang="da-DK" sz="2000" dirty="0"/>
          </a:p>
          <a:p>
            <a:pPr marL="0" indent="0">
              <a:lnSpc>
                <a:spcPct val="100000"/>
              </a:lnSpc>
              <a:buNone/>
            </a:pPr>
            <a:endParaRPr lang="da-DK" sz="2000" dirty="0"/>
          </a:p>
          <a:p>
            <a:pPr marL="0" indent="0">
              <a:lnSpc>
                <a:spcPct val="100000"/>
              </a:lnSpc>
              <a:buNone/>
            </a:pPr>
            <a:endParaRPr lang="da-DK" sz="2000" dirty="0"/>
          </a:p>
        </p:txBody>
      </p:sp>
      <p:pic>
        <p:nvPicPr>
          <p:cNvPr id="5" name="Billed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2434" y="1070237"/>
            <a:ext cx="1695743" cy="793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20703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Case: Sygeplejestuderende 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da-DK" b="1" dirty="0"/>
              <a:t> </a:t>
            </a:r>
            <a:r>
              <a:rPr lang="da-DK" sz="5100" b="1" dirty="0"/>
              <a:t>Mål for ordblindeundervisningen – fagligt indhold: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da-DK" sz="4200" dirty="0"/>
              <a:t>At afhjælpe skriftsproglige vanskeligheder gennem studierelaterede øvelsesområder, begrebsdannelse og læseforståelsesteknikker. Der skal arbejdes med: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da-DK" sz="4200" dirty="0"/>
              <a:t>hukommelsesstrategier.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da-DK" sz="4200" dirty="0"/>
              <a:t>genrekendskab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da-DK" sz="4200" dirty="0"/>
              <a:t>kompenserende IT.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da-DK" sz="5100" b="1" dirty="0"/>
              <a:t>Personlige faglige mål: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da-DK" sz="4200" dirty="0">
                <a:solidFill>
                  <a:srgbClr val="FF0000"/>
                </a:solidFill>
              </a:rPr>
              <a:t>        Anna</a:t>
            </a:r>
            <a:r>
              <a:rPr lang="da-DK" sz="4200" dirty="0"/>
              <a:t> skal gennem undervisningen:</a:t>
            </a:r>
          </a:p>
          <a:p>
            <a:pPr marL="457200" lvl="1" indent="0">
              <a:lnSpc>
                <a:spcPct val="120000"/>
              </a:lnSpc>
              <a:buNone/>
            </a:pPr>
            <a:r>
              <a:rPr lang="da-DK" sz="4200" dirty="0"/>
              <a:t>- blive i stand til at udarbejde en skriftlig opgave på sit studie, så indholdet kan forstås af modtageren</a:t>
            </a:r>
          </a:p>
          <a:p>
            <a:pPr marL="457200" lvl="1" indent="0">
              <a:lnSpc>
                <a:spcPct val="120000"/>
              </a:lnSpc>
              <a:buNone/>
            </a:pPr>
            <a:r>
              <a:rPr lang="da-DK" sz="4200" dirty="0"/>
              <a:t>- styrke sin læseforståelse ved hjælp af kompenserende hukommelsesstrategier. </a:t>
            </a:r>
          </a:p>
          <a:p>
            <a:pPr marL="457200" lvl="1" indent="0">
              <a:lnSpc>
                <a:spcPct val="120000"/>
              </a:lnSpc>
              <a:buNone/>
            </a:pPr>
            <a:r>
              <a:rPr lang="da-DK" sz="4200" dirty="0"/>
              <a:t>- forsøge at aflaste sin langsomme og energikrævende læseproces med kompenserende it</a:t>
            </a:r>
            <a:r>
              <a:rPr lang="da-DK" sz="4400" dirty="0"/>
              <a:t>.</a:t>
            </a:r>
          </a:p>
          <a:p>
            <a:endParaRPr lang="da-DK" sz="4400" dirty="0"/>
          </a:p>
        </p:txBody>
      </p:sp>
    </p:spTree>
    <p:extLst>
      <p:ext uri="{BB962C8B-B14F-4D97-AF65-F5344CB8AC3E}">
        <p14:creationId xmlns:p14="http://schemas.microsoft.com/office/powerpoint/2010/main" val="17978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/>
        </p:nvSpPr>
        <p:spPr>
          <a:xfrm>
            <a:off x="589280" y="345440"/>
            <a:ext cx="1160272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3200" b="1" dirty="0">
                <a:latin typeface="+mj-lt"/>
                <a:ea typeface="Helvetica" charset="0"/>
                <a:cs typeface="Helvetica" charset="0"/>
              </a:rPr>
              <a:t>Delmål </a:t>
            </a:r>
          </a:p>
          <a:p>
            <a:r>
              <a:rPr lang="da-DK" sz="2800" b="1" dirty="0">
                <a:latin typeface="+mj-lt"/>
                <a:ea typeface="Helvetica" charset="0"/>
                <a:cs typeface="Helvetica" charset="0"/>
              </a:rPr>
              <a:t>Præcisering af forskellige faglige mål, relateret til resultat af afdækning</a:t>
            </a:r>
            <a:endParaRPr lang="da-DK" sz="3200" b="1" dirty="0">
              <a:latin typeface="+mj-lt"/>
              <a:ea typeface="Helvetica" charset="0"/>
              <a:cs typeface="Helvetica" charset="0"/>
            </a:endParaRPr>
          </a:p>
          <a:p>
            <a:endParaRPr lang="da-DK" sz="2000" dirty="0">
              <a:solidFill>
                <a:srgbClr val="FF0000"/>
              </a:solidFill>
              <a:latin typeface="Helvetica" charset="0"/>
              <a:ea typeface="Helvetica" charset="0"/>
              <a:cs typeface="Helvetica" charset="0"/>
            </a:endParaRPr>
          </a:p>
          <a:p>
            <a:r>
              <a:rPr lang="da-DK" sz="2400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Anna </a:t>
            </a:r>
          </a:p>
          <a:p>
            <a:pPr marL="342900" lvl="0" indent="-342900">
              <a:buFont typeface="Arial" charset="0"/>
              <a:buChar char="•"/>
            </a:pPr>
            <a:r>
              <a:rPr lang="da-DK" sz="2400" dirty="0">
                <a:latin typeface="Helvetica" charset="0"/>
                <a:ea typeface="Helvetica" charset="0"/>
                <a:cs typeface="Helvetica" charset="0"/>
              </a:rPr>
              <a:t>skal kunne identificere kommunikationssituationen, herunder modtagerforhold, tekstformål, teksttypevalg og sproglig fremstillingsform</a:t>
            </a:r>
          </a:p>
          <a:p>
            <a:pPr marL="342900" lvl="0" indent="-342900">
              <a:buFont typeface="Arial" charset="0"/>
              <a:buChar char="•"/>
            </a:pPr>
            <a:r>
              <a:rPr lang="da-DK" sz="2400" dirty="0">
                <a:latin typeface="Helvetica" charset="0"/>
                <a:ea typeface="Helvetica" charset="0"/>
                <a:cs typeface="Helvetica" charset="0"/>
              </a:rPr>
              <a:t>skal styrke korrekt tegnsætning </a:t>
            </a:r>
            <a:r>
              <a:rPr lang="da-DK" sz="2400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(især punktum) </a:t>
            </a:r>
          </a:p>
          <a:p>
            <a:pPr marL="342900" lvl="0" indent="-342900">
              <a:buFont typeface="Arial" charset="0"/>
              <a:buChar char="•"/>
            </a:pPr>
            <a:r>
              <a:rPr lang="da-DK" sz="2400" dirty="0">
                <a:latin typeface="Helvetica" charset="0"/>
                <a:ea typeface="Helvetica" charset="0"/>
                <a:cs typeface="Helvetica" charset="0"/>
              </a:rPr>
              <a:t>skal opnå viden om og kunne anvende principper for opbygning af afsnit</a:t>
            </a:r>
          </a:p>
          <a:p>
            <a:pPr marL="342900" lvl="0" indent="-342900">
              <a:buFont typeface="Arial" charset="0"/>
              <a:buChar char="•"/>
            </a:pPr>
            <a:r>
              <a:rPr lang="da-DK" sz="2400" dirty="0">
                <a:latin typeface="Helvetica" charset="0"/>
                <a:ea typeface="Helvetica" charset="0"/>
                <a:cs typeface="Helvetica" charset="0"/>
              </a:rPr>
              <a:t>skal kunne revidere sin egen tekst på over og underordnede niveauer</a:t>
            </a:r>
          </a:p>
          <a:p>
            <a:pPr marL="342900" lvl="0" indent="-342900">
              <a:buFont typeface="Arial" charset="0"/>
              <a:buChar char="•"/>
            </a:pPr>
            <a:r>
              <a:rPr lang="da-DK" sz="2400" dirty="0">
                <a:latin typeface="Helvetica" charset="0"/>
                <a:ea typeface="Helvetica" charset="0"/>
                <a:cs typeface="Helvetica" charset="0"/>
              </a:rPr>
              <a:t>skal kunne inddele skriveprocessen i hensigtsmæssige faser</a:t>
            </a:r>
          </a:p>
          <a:p>
            <a:pPr marL="342900" lvl="0" indent="-342900">
              <a:buFont typeface="Arial" charset="0"/>
              <a:buChar char="•"/>
            </a:pPr>
            <a:r>
              <a:rPr lang="da-DK" sz="2400" dirty="0">
                <a:latin typeface="Helvetica" charset="0"/>
                <a:ea typeface="Helvetica" charset="0"/>
                <a:cs typeface="Helvetica" charset="0"/>
              </a:rPr>
              <a:t>skal implementere </a:t>
            </a:r>
            <a:r>
              <a:rPr lang="da-DK" sz="2400" dirty="0" err="1">
                <a:latin typeface="Helvetica" charset="0"/>
                <a:ea typeface="Helvetica" charset="0"/>
                <a:cs typeface="Helvetica" charset="0"/>
              </a:rPr>
              <a:t>IntoWords</a:t>
            </a:r>
            <a:r>
              <a:rPr lang="da-DK" sz="2400" dirty="0">
                <a:latin typeface="Helvetica" charset="0"/>
                <a:ea typeface="Helvetica" charset="0"/>
                <a:cs typeface="Helvetica" charset="0"/>
              </a:rPr>
              <a:t> i sin skriveproces </a:t>
            </a:r>
          </a:p>
          <a:p>
            <a:pPr marL="342900" lvl="0" indent="-342900">
              <a:buFont typeface="Arial" charset="0"/>
              <a:buChar char="•"/>
            </a:pPr>
            <a:r>
              <a:rPr lang="da-DK" sz="2400" dirty="0">
                <a:latin typeface="Helvetica" charset="0"/>
                <a:ea typeface="Helvetica" charset="0"/>
                <a:cs typeface="Helvetica" charset="0"/>
              </a:rPr>
              <a:t>skal anvende oplæsningsfunktion ved danske og </a:t>
            </a:r>
            <a:r>
              <a:rPr lang="da-DK" sz="2400" dirty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engelske</a:t>
            </a:r>
            <a:r>
              <a:rPr lang="da-DK" sz="2400" dirty="0">
                <a:latin typeface="Helvetica" charset="0"/>
                <a:ea typeface="Helvetica" charset="0"/>
                <a:cs typeface="Helvetica" charset="0"/>
              </a:rPr>
              <a:t> tekster</a:t>
            </a:r>
          </a:p>
          <a:p>
            <a:pPr marL="342900" lvl="0" indent="-342900">
              <a:buFont typeface="Arial" charset="0"/>
              <a:buChar char="•"/>
            </a:pPr>
            <a:r>
              <a:rPr lang="da-DK" sz="2400" dirty="0">
                <a:latin typeface="Helvetica" charset="0"/>
                <a:ea typeface="Helvetica" charset="0"/>
                <a:cs typeface="Helvetica" charset="0"/>
              </a:rPr>
              <a:t>skal ved hjælp af arbejdet med begrebskort styrke sin læseforståelse og arbejdshukommelse</a:t>
            </a:r>
          </a:p>
          <a:p>
            <a:pPr marL="285750" indent="-285750">
              <a:buFontTx/>
              <a:buChar char="-"/>
            </a:pPr>
            <a:endParaRPr lang="da-DK" sz="2000" b="1" dirty="0">
              <a:latin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7611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701040"/>
          </a:xfrm>
        </p:spPr>
        <p:txBody>
          <a:bodyPr>
            <a:normAutofit/>
          </a:bodyPr>
          <a:lstStyle/>
          <a:p>
            <a:r>
              <a:rPr lang="da-DK" dirty="0"/>
              <a:t>Brug af </a:t>
            </a:r>
            <a:r>
              <a:rPr lang="da-DK" dirty="0" err="1"/>
              <a:t>doknet</a:t>
            </a:r>
            <a:r>
              <a:rPr lang="da-DK" dirty="0"/>
              <a:t> i OBU</a:t>
            </a:r>
          </a:p>
        </p:txBody>
      </p:sp>
      <p:sp>
        <p:nvSpPr>
          <p:cNvPr id="10" name="Pladsholder til tekst 9"/>
          <p:cNvSpPr>
            <a:spLocks noGrp="1"/>
          </p:cNvSpPr>
          <p:nvPr>
            <p:ph type="body" sz="half" idx="2"/>
          </p:nvPr>
        </p:nvSpPr>
        <p:spPr>
          <a:xfrm>
            <a:off x="839788" y="1396313"/>
            <a:ext cx="3932237" cy="4955060"/>
          </a:xfrm>
        </p:spPr>
        <p:txBody>
          <a:bodyPr/>
          <a:lstStyle/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pPr marL="342900" indent="-342900">
              <a:buAutoNum type="arabicPeriod"/>
            </a:pPr>
            <a:endParaRPr lang="da-DK" dirty="0"/>
          </a:p>
          <a:p>
            <a:pPr marL="342900" indent="-342900">
              <a:buAutoNum type="arabicPeriod"/>
            </a:pPr>
            <a:endParaRPr lang="da-DK" dirty="0"/>
          </a:p>
          <a:p>
            <a:r>
              <a:rPr lang="da-DK" dirty="0"/>
              <a:t>Besvarelse – ved start . </a:t>
            </a:r>
          </a:p>
          <a:p>
            <a:r>
              <a:rPr lang="da-DK" dirty="0"/>
              <a:t>Synliggør individuelt udgangspunkt (jf. afdækning) ift. undervisningsplanens mål.</a:t>
            </a:r>
          </a:p>
          <a:p>
            <a:endParaRPr lang="da-DK" dirty="0"/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047" y="1396313"/>
            <a:ext cx="3636978" cy="3554437"/>
          </a:xfrm>
          <a:prstGeom prst="rect">
            <a:avLst/>
          </a:prstGeom>
        </p:spPr>
      </p:pic>
      <p:pic>
        <p:nvPicPr>
          <p:cNvPr id="6" name="Billed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832" y="1634686"/>
            <a:ext cx="957218" cy="447731"/>
          </a:xfrm>
          <a:prstGeom prst="rect">
            <a:avLst/>
          </a:prstGeom>
        </p:spPr>
      </p:pic>
      <p:pic>
        <p:nvPicPr>
          <p:cNvPr id="5" name="Pladsholder til billede 4"/>
          <p:cNvPicPr>
            <a:picLocks noGrp="1" noChangeAspect="1"/>
          </p:cNvPicPr>
          <p:nvPr>
            <p:ph type="pic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5" r="1445"/>
          <a:stretch>
            <a:fillRect/>
          </a:stretch>
        </p:blipFill>
        <p:spPr>
          <a:xfrm>
            <a:off x="5183188" y="0"/>
            <a:ext cx="6172200" cy="6858000"/>
          </a:xfrm>
        </p:spPr>
      </p:pic>
    </p:spTree>
    <p:extLst>
      <p:ext uri="{BB962C8B-B14F-4D97-AF65-F5344CB8AC3E}">
        <p14:creationId xmlns:p14="http://schemas.microsoft.com/office/powerpoint/2010/main" val="15860548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Besvarelse </a:t>
            </a:r>
            <a:br>
              <a:rPr lang="da-DK" dirty="0"/>
            </a:br>
            <a:r>
              <a:rPr lang="da-DK" dirty="0"/>
              <a:t>ved start og slut</a:t>
            </a:r>
            <a:br>
              <a:rPr lang="da-DK" dirty="0"/>
            </a:br>
            <a:endParaRPr lang="da-DK" dirty="0"/>
          </a:p>
        </p:txBody>
      </p:sp>
      <p:pic>
        <p:nvPicPr>
          <p:cNvPr id="13" name="Pladsholder til indhold 1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1946" y="457201"/>
            <a:ext cx="6032208" cy="5873246"/>
          </a:xfrm>
        </p:spPr>
      </p:pic>
      <p:sp>
        <p:nvSpPr>
          <p:cNvPr id="12" name="Pladsholder til tekst 11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r>
              <a:rPr lang="da-DK" sz="2000" dirty="0"/>
              <a:t>Synliggør progression ift. individuelt udgangspunkt (jf. afdækning) og undervisningsplanens mål </a:t>
            </a:r>
          </a:p>
          <a:p>
            <a:r>
              <a:rPr lang="da-DK" sz="2000" dirty="0"/>
              <a:t>Kan anvendes som </a:t>
            </a:r>
          </a:p>
          <a:p>
            <a:pPr marL="285750" indent="-285750">
              <a:buFontTx/>
              <a:buChar char="-"/>
            </a:pPr>
            <a:r>
              <a:rPr lang="da-DK" sz="2000" dirty="0"/>
              <a:t>grundlag for pædagogisk feedback</a:t>
            </a:r>
          </a:p>
          <a:p>
            <a:pPr marL="285750" indent="-285750">
              <a:buFontTx/>
              <a:buChar char="-"/>
            </a:pPr>
            <a:r>
              <a:rPr lang="da-DK" sz="2000" dirty="0"/>
              <a:t>illustration af progression og yderligere behov i forbindelse med evt.  genvisitering. Forklarende noter kan skrives ud sammen med illustrationen.</a:t>
            </a:r>
          </a:p>
        </p:txBody>
      </p:sp>
      <p:pic>
        <p:nvPicPr>
          <p:cNvPr id="5" name="Billed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7496" y="809569"/>
            <a:ext cx="957218" cy="447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3705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199" y="407455"/>
            <a:ext cx="10975793" cy="1325563"/>
          </a:xfrm>
        </p:spPr>
        <p:txBody>
          <a:bodyPr>
            <a:normAutofit/>
          </a:bodyPr>
          <a:lstStyle/>
          <a:p>
            <a:r>
              <a:rPr lang="da-DK" dirty="0"/>
              <a:t>Evaluering af undervisningen</a:t>
            </a:r>
            <a:r>
              <a:rPr lang="da-DK" sz="2000" dirty="0"/>
              <a:t>(Subjektive evalueringskriterier)</a:t>
            </a:r>
            <a:endParaRPr lang="da-DK" sz="2000" b="1" dirty="0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199" y="1724845"/>
            <a:ext cx="2595881" cy="45540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sz="2400" b="1" dirty="0"/>
              <a:t>Områder</a:t>
            </a:r>
            <a:endParaRPr lang="da-DK" sz="2400" dirty="0"/>
          </a:p>
          <a:p>
            <a:pPr marL="0" indent="0">
              <a:buNone/>
            </a:pPr>
            <a:endParaRPr lang="da-DK" sz="2400" b="1" dirty="0"/>
          </a:p>
          <a:p>
            <a:pPr marL="0" indent="0">
              <a:buNone/>
            </a:pPr>
            <a:r>
              <a:rPr lang="da-DK" sz="2400" b="1" dirty="0"/>
              <a:t>Erfaringer med undervisningen</a:t>
            </a:r>
          </a:p>
          <a:p>
            <a:pPr marL="0" indent="0">
              <a:buNone/>
            </a:pPr>
            <a:endParaRPr lang="da-DK" sz="2400" b="1" dirty="0"/>
          </a:p>
          <a:p>
            <a:pPr marL="0" indent="0">
              <a:buNone/>
            </a:pPr>
            <a:endParaRPr lang="da-DK" sz="2400" b="1" dirty="0"/>
          </a:p>
          <a:p>
            <a:pPr marL="0" indent="0">
              <a:buNone/>
            </a:pPr>
            <a:r>
              <a:rPr lang="da-DK" sz="2400" b="1" dirty="0"/>
              <a:t>Mål med undervisningen</a:t>
            </a:r>
            <a:endParaRPr lang="da-DK" sz="2400" dirty="0"/>
          </a:p>
          <a:p>
            <a:pPr marL="0" indent="0">
              <a:buNone/>
            </a:pPr>
            <a:endParaRPr lang="da-DK" sz="2400" b="1" dirty="0"/>
          </a:p>
          <a:p>
            <a:pPr marL="0" indent="0">
              <a:buNone/>
            </a:pPr>
            <a:r>
              <a:rPr lang="da-DK" sz="2400" b="1" dirty="0"/>
              <a:t>Egen indsats</a:t>
            </a:r>
          </a:p>
          <a:p>
            <a:pPr marL="0" indent="0">
              <a:lnSpc>
                <a:spcPct val="120000"/>
              </a:lnSpc>
              <a:buNone/>
            </a:pPr>
            <a:endParaRPr lang="da-DK" sz="2000" dirty="0"/>
          </a:p>
          <a:p>
            <a:pPr marL="0" indent="0">
              <a:lnSpc>
                <a:spcPct val="120000"/>
              </a:lnSpc>
              <a:buNone/>
            </a:pPr>
            <a:endParaRPr lang="da-DK" sz="2000" dirty="0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3434080" y="1724844"/>
            <a:ext cx="7919720" cy="4554035"/>
          </a:xfrm>
          <a:solidFill>
            <a:srgbClr val="99C97A"/>
          </a:solidFill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da-DK" sz="2400" b="1" dirty="0" err="1"/>
              <a:t>Doknet</a:t>
            </a:r>
            <a:r>
              <a:rPr lang="da-DK" sz="2400" b="1" dirty="0"/>
              <a:t>-formuleringer – eks.</a:t>
            </a:r>
          </a:p>
          <a:p>
            <a:pPr marL="0" indent="0">
              <a:lnSpc>
                <a:spcPct val="100000"/>
              </a:lnSpc>
              <a:buNone/>
            </a:pPr>
            <a:endParaRPr lang="da-DK" sz="2400" b="1" dirty="0"/>
          </a:p>
          <a:p>
            <a:pPr marL="0" indent="0">
              <a:spcBef>
                <a:spcPts val="400"/>
              </a:spcBef>
              <a:buNone/>
            </a:pPr>
            <a:r>
              <a:rPr lang="da-DK" sz="2400" dirty="0"/>
              <a:t>Undervisningen har været spændende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da-DK" sz="2400" dirty="0"/>
              <a:t>Undervisningen har haft relation til mit fag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da-DK" sz="2400" dirty="0"/>
              <a:t>Har fået individuel feedback fra læreren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da-DK" sz="2400" dirty="0"/>
              <a:t>Har haft udbytte af undervisningen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da-DK" sz="2400" dirty="0"/>
              <a:t>Føler mig klar til at komme videre</a:t>
            </a:r>
          </a:p>
          <a:p>
            <a:pPr marL="0" indent="0">
              <a:lnSpc>
                <a:spcPct val="70000"/>
              </a:lnSpc>
              <a:buNone/>
            </a:pPr>
            <a:endParaRPr lang="da-DK" sz="2400" dirty="0"/>
          </a:p>
          <a:p>
            <a:pPr marL="0" indent="0">
              <a:lnSpc>
                <a:spcPct val="70000"/>
              </a:lnSpc>
              <a:buNone/>
            </a:pPr>
            <a:r>
              <a:rPr lang="da-DK" sz="2400" dirty="0"/>
              <a:t>Har haft et stabilt fremmøde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da-DK" sz="2400" dirty="0"/>
              <a:t>Har været engageret og aktiv i undervisningen</a:t>
            </a:r>
          </a:p>
          <a:p>
            <a:pPr marL="0" indent="0">
              <a:lnSpc>
                <a:spcPct val="100000"/>
              </a:lnSpc>
              <a:buNone/>
            </a:pPr>
            <a:endParaRPr lang="da-DK" sz="2400" dirty="0"/>
          </a:p>
        </p:txBody>
      </p:sp>
      <p:pic>
        <p:nvPicPr>
          <p:cNvPr id="5" name="Billed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6292" y="1410904"/>
            <a:ext cx="1695743" cy="793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248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lede 4">
            <a:extLst>
              <a:ext uri="{FF2B5EF4-FFF2-40B4-BE49-F238E27FC236}">
                <a16:creationId xmlns:a16="http://schemas.microsoft.com/office/drawing/2014/main" id="{4B4DCDB1-D943-0343-AB1C-451A3E1EC9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8675" y="725932"/>
            <a:ext cx="10711543" cy="5489078"/>
          </a:xfrm>
          <a:prstGeom prst="rect">
            <a:avLst/>
          </a:prstGeom>
        </p:spPr>
      </p:pic>
      <p:sp>
        <p:nvSpPr>
          <p:cNvPr id="4" name="Højrepil 3"/>
          <p:cNvSpPr/>
          <p:nvPr/>
        </p:nvSpPr>
        <p:spPr>
          <a:xfrm>
            <a:off x="339471" y="1003300"/>
            <a:ext cx="978408" cy="484632"/>
          </a:xfrm>
          <a:prstGeom prst="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23684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967154" y="365125"/>
            <a:ext cx="10386646" cy="1325563"/>
          </a:xfrm>
        </p:spPr>
        <p:txBody>
          <a:bodyPr>
            <a:normAutofit/>
          </a:bodyPr>
          <a:lstStyle/>
          <a:p>
            <a:r>
              <a:rPr lang="da-DK" dirty="0"/>
              <a:t>Baggrund og motivation for OBU</a:t>
            </a:r>
            <a:br>
              <a:rPr lang="da-DK" dirty="0"/>
            </a:br>
            <a:r>
              <a:rPr lang="da-DK" sz="2400" dirty="0"/>
              <a:t>Eksempel:  Studie/uddannelse 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da-DK" sz="3200" b="1" dirty="0"/>
              <a:t>Baggrund/erfaringer/motivation for OBU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da-DK" sz="3200" dirty="0"/>
              <a:t>- har problemer med at klare sit studium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da-DK" sz="3200" dirty="0"/>
              <a:t>- oplever det som meget tids- og energikrævende at læse 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da-DK" sz="3200" dirty="0"/>
              <a:t>- kan ikke nå at læse pensum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da-DK" sz="3200" dirty="0"/>
              <a:t>- føler sig ofte til overs eller til besvær i gruppearbejde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da-DK" sz="3200" dirty="0"/>
              <a:t>- oplever tit ikke at kunne notere, lytte og deltage aktivt i undervisningen på samme tid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da-DK" sz="3200" dirty="0"/>
              <a:t>- vil gerne have en uddannelse, men lever ikke op til adgangskravene </a:t>
            </a:r>
          </a:p>
        </p:txBody>
      </p:sp>
      <p:sp>
        <p:nvSpPr>
          <p:cNvPr id="2" name="Pladsholder til indhold 1"/>
          <p:cNvSpPr>
            <a:spLocks noGrp="1"/>
          </p:cNvSpPr>
          <p:nvPr>
            <p:ph sz="half" idx="2"/>
          </p:nvPr>
        </p:nvSpPr>
        <p:spPr>
          <a:solidFill>
            <a:srgbClr val="DCECD0"/>
          </a:solidFill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da-DK" sz="3200" b="1" dirty="0" err="1"/>
              <a:t>Doknet</a:t>
            </a:r>
            <a:r>
              <a:rPr lang="da-DK" sz="3200" b="1" dirty="0"/>
              <a:t>-formulering – kursistens mål med OBU</a:t>
            </a:r>
          </a:p>
          <a:p>
            <a:pPr marL="0" indent="0">
              <a:lnSpc>
                <a:spcPct val="120000"/>
              </a:lnSpc>
              <a:spcBef>
                <a:spcPts val="1600"/>
              </a:spcBef>
              <a:buNone/>
            </a:pPr>
            <a:r>
              <a:rPr lang="da-DK" sz="3200" dirty="0"/>
              <a:t>Kan gennemføre mit studie  </a:t>
            </a:r>
          </a:p>
          <a:p>
            <a:pPr marL="0" indent="0">
              <a:lnSpc>
                <a:spcPct val="120000"/>
              </a:lnSpc>
              <a:spcBef>
                <a:spcPts val="1600"/>
              </a:spcBef>
              <a:buNone/>
            </a:pPr>
            <a:r>
              <a:rPr lang="da-DK" sz="3200" dirty="0"/>
              <a:t>Kan skimme- og oversigtslæse</a:t>
            </a:r>
          </a:p>
          <a:p>
            <a:pPr marL="0" indent="0">
              <a:lnSpc>
                <a:spcPct val="120000"/>
              </a:lnSpc>
              <a:spcBef>
                <a:spcPts val="1600"/>
              </a:spcBef>
              <a:buNone/>
            </a:pPr>
            <a:r>
              <a:rPr lang="da-DK" sz="3200" dirty="0"/>
              <a:t>Kan prioritere vigtige og relevante tekster i pensum</a:t>
            </a:r>
          </a:p>
          <a:p>
            <a:pPr marL="0" indent="0">
              <a:lnSpc>
                <a:spcPct val="120000"/>
              </a:lnSpc>
              <a:spcBef>
                <a:spcPts val="1600"/>
              </a:spcBef>
              <a:buNone/>
            </a:pPr>
            <a:r>
              <a:rPr lang="da-DK" sz="3200" dirty="0"/>
              <a:t>Kan klare mig i gruppearbejdet</a:t>
            </a:r>
          </a:p>
          <a:p>
            <a:pPr marL="0" indent="0">
              <a:lnSpc>
                <a:spcPct val="120000"/>
              </a:lnSpc>
              <a:spcBef>
                <a:spcPts val="1600"/>
              </a:spcBef>
              <a:buNone/>
            </a:pPr>
            <a:r>
              <a:rPr lang="da-DK" sz="3200" dirty="0"/>
              <a:t>Kan følge med i undervisningen</a:t>
            </a:r>
          </a:p>
          <a:p>
            <a:pPr marL="0" indent="0">
              <a:lnSpc>
                <a:spcPct val="120000"/>
              </a:lnSpc>
              <a:buNone/>
            </a:pPr>
            <a:endParaRPr lang="da-DK" sz="3200" dirty="0"/>
          </a:p>
          <a:p>
            <a:pPr marL="0" indent="0">
              <a:lnSpc>
                <a:spcPct val="120000"/>
              </a:lnSpc>
              <a:buNone/>
            </a:pPr>
            <a:r>
              <a:rPr lang="da-DK" sz="3200" dirty="0"/>
              <a:t>Opfylder adgangskrav til uddannelse</a:t>
            </a:r>
          </a:p>
          <a:p>
            <a:pPr marL="0" indent="0">
              <a:lnSpc>
                <a:spcPct val="120000"/>
              </a:lnSpc>
              <a:buNone/>
            </a:pPr>
            <a:endParaRPr lang="da-DK" sz="3200" dirty="0"/>
          </a:p>
        </p:txBody>
      </p:sp>
      <p:pic>
        <p:nvPicPr>
          <p:cNvPr id="5" name="Billed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5603" y="1113813"/>
            <a:ext cx="1576140" cy="737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2004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Case: Sygeplejestuderende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008094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a-DK" b="1" dirty="0"/>
              <a:t>Studie/Uddannelse</a:t>
            </a:r>
            <a:endParaRPr lang="da-DK" dirty="0"/>
          </a:p>
          <a:p>
            <a:r>
              <a:rPr lang="da-DK" dirty="0">
                <a:solidFill>
                  <a:srgbClr val="FF0000"/>
                </a:solidFill>
              </a:rPr>
              <a:t>Anna</a:t>
            </a:r>
            <a:r>
              <a:rPr lang="da-DK" dirty="0"/>
              <a:t> har problemer med at klare sit </a:t>
            </a:r>
            <a:r>
              <a:rPr lang="da-DK" dirty="0">
                <a:solidFill>
                  <a:srgbClr val="FF0000"/>
                </a:solidFill>
              </a:rPr>
              <a:t>sygepleje</a:t>
            </a:r>
            <a:r>
              <a:rPr lang="da-DK" dirty="0"/>
              <a:t>-studium. </a:t>
            </a:r>
            <a:r>
              <a:rPr lang="da-DK" dirty="0">
                <a:solidFill>
                  <a:srgbClr val="FF0000"/>
                </a:solidFill>
              </a:rPr>
              <a:t>Hun</a:t>
            </a:r>
            <a:r>
              <a:rPr lang="da-DK" dirty="0"/>
              <a:t> oplever det som meget tids- og energikrævende at læse </a:t>
            </a:r>
            <a:r>
              <a:rPr lang="da-DK" dirty="0">
                <a:solidFill>
                  <a:srgbClr val="FF0000"/>
                </a:solidFill>
              </a:rPr>
              <a:t>og</a:t>
            </a:r>
            <a:r>
              <a:rPr lang="da-DK" dirty="0"/>
              <a:t> kan ikke nå at læse pensum.</a:t>
            </a:r>
          </a:p>
          <a:p>
            <a:r>
              <a:rPr lang="da-DK" dirty="0">
                <a:solidFill>
                  <a:srgbClr val="FF0000"/>
                </a:solidFill>
              </a:rPr>
              <a:t>Hun</a:t>
            </a:r>
            <a:r>
              <a:rPr lang="da-DK" dirty="0"/>
              <a:t> føler sig ofte til overs eller til besvær i gruppearbejde.</a:t>
            </a:r>
          </a:p>
          <a:p>
            <a:r>
              <a:rPr lang="da-DK" dirty="0">
                <a:solidFill>
                  <a:srgbClr val="FF0000"/>
                </a:solidFill>
              </a:rPr>
              <a:t>Hun</a:t>
            </a:r>
            <a:r>
              <a:rPr lang="da-DK" dirty="0"/>
              <a:t> oplever tit ikke at kunne notere, lytte og deltage aktivt i undervisningen på samme tid. </a:t>
            </a:r>
          </a:p>
          <a:p>
            <a:endParaRPr lang="da-DK" dirty="0"/>
          </a:p>
          <a:p>
            <a:r>
              <a:rPr lang="da-DK" dirty="0">
                <a:solidFill>
                  <a:srgbClr val="FF0000"/>
                </a:solidFill>
              </a:rPr>
              <a:t>Anna</a:t>
            </a:r>
            <a:r>
              <a:rPr lang="da-DK" dirty="0"/>
              <a:t> oplever at bruge alt for lang tid på skriftlige opgaver </a:t>
            </a:r>
            <a:r>
              <a:rPr lang="da-DK" dirty="0">
                <a:solidFill>
                  <a:srgbClr val="FF0000"/>
                </a:solidFill>
              </a:rPr>
              <a:t>og hun </a:t>
            </a:r>
            <a:r>
              <a:rPr lang="da-DK" dirty="0"/>
              <a:t>har svært ved at læse egne skriftlige opgaver.</a:t>
            </a:r>
          </a:p>
          <a:p>
            <a:r>
              <a:rPr lang="da-DK" dirty="0">
                <a:solidFill>
                  <a:srgbClr val="FF0000"/>
                </a:solidFill>
              </a:rPr>
              <a:t>Hun</a:t>
            </a:r>
            <a:r>
              <a:rPr lang="da-DK" dirty="0"/>
              <a:t> har svært ved at forstå svære fagbegreber </a:t>
            </a:r>
            <a:r>
              <a:rPr lang="da-DK" dirty="0">
                <a:solidFill>
                  <a:srgbClr val="FF0000"/>
                </a:solidFill>
              </a:rPr>
              <a:t>og</a:t>
            </a:r>
            <a:r>
              <a:rPr lang="da-DK" dirty="0"/>
              <a:t> har svært ved at huske indholdet af fagtekster. 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603567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Case: Sygeplejestuderende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00809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b="1" dirty="0"/>
              <a:t>Job/Karriere</a:t>
            </a:r>
            <a:endParaRPr lang="da-DK" dirty="0"/>
          </a:p>
          <a:p>
            <a:r>
              <a:rPr lang="da-DK" dirty="0">
                <a:solidFill>
                  <a:srgbClr val="FF0000"/>
                </a:solidFill>
              </a:rPr>
              <a:t>Anna</a:t>
            </a:r>
            <a:r>
              <a:rPr lang="da-DK" dirty="0"/>
              <a:t> har oplevet mange jobskift, </a:t>
            </a:r>
            <a:r>
              <a:rPr lang="da-DK" dirty="0">
                <a:solidFill>
                  <a:srgbClr val="FF0000"/>
                </a:solidFill>
              </a:rPr>
              <a:t>og hun </a:t>
            </a:r>
            <a:r>
              <a:rPr lang="da-DK" dirty="0"/>
              <a:t>kommer tit til kort i situationer, hvor der skal læses eller skrives på jobbet. 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595354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Case: Sygeplejestuderende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00809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b="1" dirty="0"/>
              <a:t>Familie</a:t>
            </a:r>
            <a:endParaRPr lang="da-DK" dirty="0"/>
          </a:p>
          <a:p>
            <a:r>
              <a:rPr lang="da-DK" dirty="0">
                <a:solidFill>
                  <a:srgbClr val="FF0000"/>
                </a:solidFill>
              </a:rPr>
              <a:t>Anna</a:t>
            </a:r>
            <a:r>
              <a:rPr lang="da-DK" dirty="0"/>
              <a:t> vil gerne kunne hjælpe børnene med lektier.</a:t>
            </a:r>
          </a:p>
          <a:p>
            <a:r>
              <a:rPr lang="da-DK" dirty="0">
                <a:solidFill>
                  <a:srgbClr val="FF0000"/>
                </a:solidFill>
              </a:rPr>
              <a:t>Hun</a:t>
            </a:r>
            <a:r>
              <a:rPr lang="da-DK" dirty="0"/>
              <a:t> havde dårlige erfaringer med at lave lektier som barn </a:t>
            </a:r>
            <a:r>
              <a:rPr lang="da-DK" dirty="0">
                <a:solidFill>
                  <a:srgbClr val="FF0000"/>
                </a:solidFill>
              </a:rPr>
              <a:t>og</a:t>
            </a:r>
            <a:r>
              <a:rPr lang="da-DK" dirty="0"/>
              <a:t> blev ofte beskyldt for at være doven, når det gjaldt hjemmearbejde.</a:t>
            </a:r>
          </a:p>
          <a:p>
            <a:pPr marL="0" indent="0">
              <a:buNone/>
            </a:pPr>
            <a:r>
              <a:rPr lang="da-DK" dirty="0"/>
              <a:t> </a:t>
            </a:r>
          </a:p>
          <a:p>
            <a:r>
              <a:rPr lang="da-DK" dirty="0">
                <a:solidFill>
                  <a:srgbClr val="FF0000"/>
                </a:solidFill>
              </a:rPr>
              <a:t>Hun</a:t>
            </a:r>
            <a:r>
              <a:rPr lang="da-DK" dirty="0"/>
              <a:t> følte sig ofte misforstået som ordblind </a:t>
            </a:r>
            <a:r>
              <a:rPr lang="da-DK" dirty="0">
                <a:solidFill>
                  <a:srgbClr val="FF0000"/>
                </a:solidFill>
              </a:rPr>
              <a:t>men</a:t>
            </a:r>
            <a:r>
              <a:rPr lang="da-DK" dirty="0"/>
              <a:t> forsøgte at undgå hjælp for ikke at tabe ansigt.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7948748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Case: Sygeplejestuderende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00809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b="1" dirty="0"/>
              <a:t>Fritid</a:t>
            </a:r>
            <a:endParaRPr lang="da-DK" dirty="0"/>
          </a:p>
          <a:p>
            <a:r>
              <a:rPr lang="da-DK" dirty="0">
                <a:solidFill>
                  <a:srgbClr val="FF0000"/>
                </a:solidFill>
              </a:rPr>
              <a:t>Anna</a:t>
            </a:r>
            <a:r>
              <a:rPr lang="da-DK" dirty="0"/>
              <a:t> har svært ved at skrive Sms’er til sine venner, </a:t>
            </a:r>
            <a:r>
              <a:rPr lang="da-DK" dirty="0">
                <a:solidFill>
                  <a:srgbClr val="FF0000"/>
                </a:solidFill>
              </a:rPr>
              <a:t>og hun </a:t>
            </a:r>
            <a:r>
              <a:rPr lang="da-DK" dirty="0"/>
              <a:t>skriver aldrig noget på </a:t>
            </a:r>
            <a:r>
              <a:rPr lang="da-DK" dirty="0" err="1"/>
              <a:t>Facebook</a:t>
            </a:r>
            <a:r>
              <a:rPr lang="da-DK" dirty="0"/>
              <a:t>, da det opleves pinligt, at skrive eller stave noget forkert</a:t>
            </a:r>
          </a:p>
          <a:p>
            <a:pPr marL="0" indent="0">
              <a:buNone/>
            </a:pPr>
            <a:r>
              <a:rPr lang="da-DK" dirty="0"/>
              <a:t> </a:t>
            </a:r>
          </a:p>
          <a:p>
            <a:r>
              <a:rPr lang="da-DK" dirty="0">
                <a:solidFill>
                  <a:srgbClr val="FF0000"/>
                </a:solidFill>
              </a:rPr>
              <a:t>Hun</a:t>
            </a:r>
            <a:r>
              <a:rPr lang="da-DK" dirty="0"/>
              <a:t> vil gerne kunne læse bøger i sin fritid.</a:t>
            </a:r>
          </a:p>
          <a:p>
            <a:pPr marL="0" indent="0">
              <a:buNone/>
            </a:pPr>
            <a:r>
              <a:rPr lang="da-DK" dirty="0"/>
              <a:t> 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7586464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lede 4">
            <a:extLst>
              <a:ext uri="{FF2B5EF4-FFF2-40B4-BE49-F238E27FC236}">
                <a16:creationId xmlns:a16="http://schemas.microsoft.com/office/drawing/2014/main" id="{7DB591DB-7BC6-3D41-ACBE-ECB5FD4910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314" y="695618"/>
            <a:ext cx="10602686" cy="5433294"/>
          </a:xfrm>
          <a:prstGeom prst="rect">
            <a:avLst/>
          </a:prstGeom>
        </p:spPr>
      </p:pic>
      <p:sp>
        <p:nvSpPr>
          <p:cNvPr id="2" name="Højrepil 1"/>
          <p:cNvSpPr/>
          <p:nvPr/>
        </p:nvSpPr>
        <p:spPr>
          <a:xfrm>
            <a:off x="338110" y="2592614"/>
            <a:ext cx="978408" cy="484632"/>
          </a:xfrm>
          <a:prstGeom prst="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608258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Personlige faglige mål </a:t>
            </a:r>
            <a:r>
              <a:rPr lang="da-DK" sz="2400" dirty="0"/>
              <a:t>(subjektive evalueringskriterier)</a:t>
            </a:r>
            <a:br>
              <a:rPr lang="da-DK" sz="2400" dirty="0"/>
            </a:br>
            <a:r>
              <a:rPr lang="da-DK" sz="2400" dirty="0"/>
              <a:t>Eksempel: </a:t>
            </a:r>
            <a:r>
              <a:rPr lang="da-DK" sz="2400" b="1" dirty="0"/>
              <a:t>Læsning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095240" cy="4725000"/>
          </a:xfrm>
        </p:spPr>
        <p:txBody>
          <a:bodyPr>
            <a:noAutofit/>
          </a:bodyPr>
          <a:lstStyle/>
          <a:p>
            <a:pPr marL="0" lvl="1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da-DK" sz="2200" b="1" dirty="0"/>
              <a:t>Formuleringer til undervisningsplanen</a:t>
            </a:r>
            <a:endParaRPr lang="da-DK" sz="2200" dirty="0"/>
          </a:p>
          <a:p>
            <a:pPr marL="0" indent="0">
              <a:spcBef>
                <a:spcPts val="1200"/>
              </a:spcBef>
              <a:buNone/>
            </a:pPr>
            <a:r>
              <a:rPr lang="da-DK" sz="2400" dirty="0"/>
              <a:t>vil kunne læse hurtigere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da-DK" sz="2400" dirty="0"/>
              <a:t>vil kunne læse og forstå tekster, uden at det kræver så meget energi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da-DK" sz="2400" dirty="0"/>
              <a:t>vil gerne kunne følge med i udenlandske film på TV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da-DK" sz="2400" dirty="0"/>
              <a:t>vil kunne læse højt for sine børn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da-DK" sz="2400" dirty="0"/>
              <a:t>vil kunne læse beskeder på forældre-</a:t>
            </a:r>
            <a:r>
              <a:rPr lang="da-DK" sz="2400" dirty="0" err="1"/>
              <a:t>intra</a:t>
            </a:r>
            <a:endParaRPr lang="da-DK" sz="2400" dirty="0"/>
          </a:p>
          <a:p>
            <a:pPr marL="0" indent="0">
              <a:spcBef>
                <a:spcPts val="1200"/>
              </a:spcBef>
              <a:buNone/>
            </a:pPr>
            <a:r>
              <a:rPr lang="da-DK" sz="2400" dirty="0"/>
              <a:t>vil kunne læse arbejdsrelaterede beskeder selvstændigt</a:t>
            </a:r>
          </a:p>
          <a:p>
            <a:pPr marL="0" indent="0">
              <a:spcBef>
                <a:spcPts val="1200"/>
              </a:spcBef>
              <a:buNone/>
            </a:pPr>
            <a:endParaRPr lang="da-DK" sz="2400" dirty="0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761053"/>
            <a:ext cx="5181600" cy="4592760"/>
          </a:xfrm>
          <a:solidFill>
            <a:srgbClr val="BADBA4"/>
          </a:solidFill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da-DK" sz="2200" b="1" dirty="0" err="1"/>
              <a:t>Doknet</a:t>
            </a:r>
            <a:r>
              <a:rPr lang="da-DK" sz="2200" b="1" dirty="0"/>
              <a:t>-formulering</a:t>
            </a:r>
          </a:p>
          <a:p>
            <a:pPr marL="0" indent="0">
              <a:buNone/>
            </a:pPr>
            <a:r>
              <a:rPr lang="da-DK" sz="2400" dirty="0"/>
              <a:t>Har funktionel læsehastighed</a:t>
            </a:r>
          </a:p>
          <a:p>
            <a:pPr marL="0" indent="0">
              <a:buNone/>
            </a:pPr>
            <a:r>
              <a:rPr lang="da-DK" sz="2400" dirty="0"/>
              <a:t>Læsning er ikke urimeligt energikrævende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da-DK" sz="2400" dirty="0"/>
              <a:t>Kan følge med i undertekster på TV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da-DK" sz="2400" dirty="0"/>
              <a:t>Kan læse højt for mine børn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da-DK" sz="2400" dirty="0"/>
              <a:t>Kan læse beskeder på forældre-</a:t>
            </a:r>
            <a:r>
              <a:rPr lang="da-DK" sz="2400" dirty="0" err="1"/>
              <a:t>intra</a:t>
            </a:r>
            <a:endParaRPr lang="da-DK" sz="2400" dirty="0"/>
          </a:p>
          <a:p>
            <a:pPr marL="0" indent="0">
              <a:lnSpc>
                <a:spcPct val="110000"/>
              </a:lnSpc>
              <a:buNone/>
            </a:pPr>
            <a:r>
              <a:rPr lang="da-DK" sz="2400" dirty="0"/>
              <a:t>Kan læse og forstå beskeder på arbejdet uden hjælp</a:t>
            </a:r>
          </a:p>
          <a:p>
            <a:pPr marL="0" indent="0">
              <a:buNone/>
            </a:pPr>
            <a:endParaRPr lang="da-DK" dirty="0"/>
          </a:p>
        </p:txBody>
      </p:sp>
      <p:pic>
        <p:nvPicPr>
          <p:cNvPr id="5" name="Billed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4510" y="1124344"/>
            <a:ext cx="1499290" cy="701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0653613"/>
      </p:ext>
    </p:extLst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653</Words>
  <Application>Microsoft Macintosh PowerPoint</Application>
  <PresentationFormat>Widescreen</PresentationFormat>
  <Paragraphs>138</Paragraphs>
  <Slides>16</Slides>
  <Notes>3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Helvetica</vt:lpstr>
      <vt:lpstr>Kontortema</vt:lpstr>
      <vt:lpstr>Case: Sygeplejestuderende</vt:lpstr>
      <vt:lpstr>PowerPoint-præsentation</vt:lpstr>
      <vt:lpstr>Baggrund og motivation for OBU Eksempel:  Studie/uddannelse </vt:lpstr>
      <vt:lpstr>Case: Sygeplejestuderende</vt:lpstr>
      <vt:lpstr>Case: Sygeplejestuderende</vt:lpstr>
      <vt:lpstr>Case: Sygeplejestuderende</vt:lpstr>
      <vt:lpstr>Case: Sygeplejestuderende</vt:lpstr>
      <vt:lpstr>PowerPoint-præsentation</vt:lpstr>
      <vt:lpstr>Personlige faglige mål (subjektive evalueringskriterier) Eksempel: Læsning</vt:lpstr>
      <vt:lpstr>PowerPoint-præsentation</vt:lpstr>
      <vt:lpstr>Fagligt indhold (Objektive evalueringskriterier) Eksempel: Skrivning</vt:lpstr>
      <vt:lpstr>Case: Sygeplejestuderende </vt:lpstr>
      <vt:lpstr>PowerPoint-præsentation</vt:lpstr>
      <vt:lpstr>Brug af doknet i OBU</vt:lpstr>
      <vt:lpstr>Besvarelse  ved start og slut </vt:lpstr>
      <vt:lpstr>Evaluering af undervisningen(Subjektive evalueringskriterier)</vt:lpstr>
    </vt:vector>
  </TitlesOfParts>
  <Company/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Case: Sygeplejestuderende</dc:title>
  <dc:creator>Microsoft Office-bruger</dc:creator>
  <cp:lastModifiedBy>Randi Jensen</cp:lastModifiedBy>
  <cp:revision>4</cp:revision>
  <dcterms:created xsi:type="dcterms:W3CDTF">2017-12-02T16:49:56Z</dcterms:created>
  <dcterms:modified xsi:type="dcterms:W3CDTF">2018-05-14T12:24:43Z</dcterms:modified>
</cp:coreProperties>
</file>