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0" r:id="rId2"/>
    <p:sldId id="258" r:id="rId3"/>
    <p:sldId id="259" r:id="rId4"/>
    <p:sldId id="283" r:id="rId5"/>
    <p:sldId id="285" r:id="rId6"/>
    <p:sldId id="286" r:id="rId7"/>
    <p:sldId id="287" r:id="rId8"/>
    <p:sldId id="260" r:id="rId9"/>
    <p:sldId id="288" r:id="rId10"/>
    <p:sldId id="261" r:id="rId11"/>
    <p:sldId id="262" r:id="rId12"/>
    <p:sldId id="289" r:id="rId1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8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97A"/>
    <a:srgbClr val="BADBA4"/>
    <a:srgbClr val="DCE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92" autoAdjust="0"/>
    <p:restoredTop sz="94598" autoAdjust="0"/>
  </p:normalViewPr>
  <p:slideViewPr>
    <p:cSldViewPr snapToGrid="0" snapToObjects="1">
      <p:cViewPr varScale="1">
        <p:scale>
          <a:sx n="76" d="100"/>
          <a:sy n="76" d="100"/>
        </p:scale>
        <p:origin x="208" y="1616"/>
      </p:cViewPr>
      <p:guideLst>
        <p:guide orient="horz" pos="2160"/>
        <p:guide pos="3840"/>
        <p:guide pos="3827"/>
      </p:guideLst>
    </p:cSldViewPr>
  </p:slideViewPr>
  <p:outlineViewPr>
    <p:cViewPr>
      <p:scale>
        <a:sx n="33" d="100"/>
        <a:sy n="33" d="100"/>
      </p:scale>
      <p:origin x="0" y="51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28006-6B8B-A54A-92B4-70BE861859C3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BB345-6DA9-D14D-8258-DB1F3BE88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6051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E1014-9F95-2E4D-8D26-52FACA826EDB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3CBBF-4BBF-A649-92CC-2572C13F8B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58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3CBBF-4BBF-A649-92CC-2572C13F8BE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9931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3CBBF-4BBF-A649-92CC-2572C13F8BE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5739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3CBBF-4BBF-A649-92CC-2572C13F8BEC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6871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72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895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993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84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719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168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310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670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56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72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3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C3FE9-BB7B-594E-A954-D04C27165828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CC0C1-BE56-A743-8357-847B8940EAF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346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(null)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(null)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(null)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 ufaglært ledig 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Elise Greve Daghøjskolen Randers</a:t>
            </a:r>
          </a:p>
        </p:txBody>
      </p:sp>
    </p:spTree>
    <p:extLst>
      <p:ext uri="{BB962C8B-B14F-4D97-AF65-F5344CB8AC3E}">
        <p14:creationId xmlns:p14="http://schemas.microsoft.com/office/powerpoint/2010/main" val="15244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Fagligt indhold </a:t>
            </a:r>
            <a:r>
              <a:rPr lang="da-DK" sz="2400" dirty="0"/>
              <a:t>(Objektive evalueringskriterier)</a:t>
            </a:r>
            <a:br>
              <a:rPr lang="da-DK" dirty="0"/>
            </a:br>
            <a:r>
              <a:rPr lang="da-DK" sz="2400" dirty="0"/>
              <a:t>Eksempel: </a:t>
            </a:r>
            <a:r>
              <a:rPr lang="da-DK" sz="2400" b="1" dirty="0"/>
              <a:t>Skrivning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a-DK" sz="2000" b="1" dirty="0"/>
              <a:t>Formuleringer til undervisningsplanen</a:t>
            </a:r>
            <a:r>
              <a:rPr lang="da-DK" sz="2000" dirty="0"/>
              <a:t> – eks</a:t>
            </a:r>
            <a:r>
              <a:rPr lang="da-DK" sz="2600" dirty="0"/>
              <a:t>.</a:t>
            </a:r>
            <a:endParaRPr lang="da-DK" sz="2000" dirty="0"/>
          </a:p>
          <a:p>
            <a:r>
              <a:rPr lang="da-DK" sz="2000" dirty="0"/>
              <a:t>vil kunne og turde skrive korte beskeder på arbejdet</a:t>
            </a:r>
          </a:p>
          <a:p>
            <a:r>
              <a:rPr lang="da-DK" sz="2000" dirty="0"/>
              <a:t>vil kunne klare de skriveopgaver, der kræves på arbejdet</a:t>
            </a:r>
          </a:p>
          <a:p>
            <a:r>
              <a:rPr lang="da-DK" sz="2000" dirty="0"/>
              <a:t>vil gerne kunne og turde skrive SMS-beskeder</a:t>
            </a:r>
          </a:p>
          <a:p>
            <a:r>
              <a:rPr lang="da-DK" sz="2000" dirty="0"/>
              <a:t>vil gerne kunne og turde skrive opdateringer på </a:t>
            </a:r>
            <a:r>
              <a:rPr lang="da-DK" sz="2000" dirty="0" err="1"/>
              <a:t>facebook</a:t>
            </a:r>
            <a:endParaRPr lang="da-DK" sz="2000" dirty="0"/>
          </a:p>
          <a:p>
            <a:r>
              <a:rPr lang="da-DK" sz="2000" dirty="0"/>
              <a:t>vil kunne skrive en ansøgning</a:t>
            </a:r>
          </a:p>
          <a:p>
            <a:r>
              <a:rPr lang="da-DK" sz="2000" dirty="0"/>
              <a:t>vil kunne hjælpe sine børn med skriftlige opgaver</a:t>
            </a:r>
          </a:p>
          <a:p>
            <a:endParaRPr lang="da-DK" sz="2000" dirty="0"/>
          </a:p>
          <a:p>
            <a:pPr marL="0" indent="0">
              <a:lnSpc>
                <a:spcPct val="120000"/>
              </a:lnSpc>
              <a:buNone/>
            </a:pPr>
            <a:endParaRPr lang="da-DK" sz="20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solidFill>
            <a:srgbClr val="99C97A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a-DK" sz="2000" b="1" dirty="0" err="1"/>
              <a:t>Doknet</a:t>
            </a:r>
            <a:r>
              <a:rPr lang="da-DK" sz="2000" b="1" dirty="0"/>
              <a:t>-formulering</a:t>
            </a:r>
            <a:endParaRPr lang="da-DK" sz="2000" dirty="0"/>
          </a:p>
          <a:p>
            <a:r>
              <a:rPr lang="da-DK" sz="2000" dirty="0"/>
              <a:t>Kan og tør skrive korte beskeder på arbejdet</a:t>
            </a:r>
          </a:p>
          <a:p>
            <a:endParaRPr lang="da-DK" sz="2000" dirty="0"/>
          </a:p>
          <a:p>
            <a:r>
              <a:rPr lang="da-DK" sz="2000" dirty="0"/>
              <a:t>Kan klare skriveopgaver på arbejdet</a:t>
            </a:r>
          </a:p>
          <a:p>
            <a:r>
              <a:rPr lang="da-DK" sz="2000" dirty="0"/>
              <a:t>Kan og tør skrive </a:t>
            </a:r>
            <a:r>
              <a:rPr lang="da-DK" sz="2000" dirty="0" err="1"/>
              <a:t>SMSer</a:t>
            </a:r>
            <a:endParaRPr lang="da-DK" sz="2000" dirty="0"/>
          </a:p>
          <a:p>
            <a:endParaRPr lang="da-DK" sz="2000" dirty="0"/>
          </a:p>
          <a:p>
            <a:r>
              <a:rPr lang="da-DK" sz="2000" dirty="0"/>
              <a:t>Kan og tør skrive </a:t>
            </a:r>
            <a:r>
              <a:rPr lang="da-DK" sz="2000" dirty="0" err="1"/>
              <a:t>facebook</a:t>
            </a:r>
            <a:r>
              <a:rPr lang="da-DK" sz="2000" dirty="0"/>
              <a:t>-opdateringer</a:t>
            </a:r>
          </a:p>
          <a:p>
            <a:r>
              <a:rPr lang="da-DK" sz="2000" dirty="0"/>
              <a:t>Kan skrive en ansøgning</a:t>
            </a:r>
          </a:p>
          <a:p>
            <a:pPr>
              <a:lnSpc>
                <a:spcPct val="100000"/>
              </a:lnSpc>
            </a:pPr>
            <a:r>
              <a:rPr lang="da-DK" sz="2000" dirty="0"/>
              <a:t>Kan hjælpe mine børn med skriftlige opgaver</a:t>
            </a:r>
          </a:p>
          <a:p>
            <a:pPr marL="0" indent="0">
              <a:lnSpc>
                <a:spcPct val="100000"/>
              </a:lnSpc>
              <a:buNone/>
            </a:pPr>
            <a:endParaRPr lang="da-DK" sz="20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434" y="1070237"/>
            <a:ext cx="1695743" cy="7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6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Ufaglært ledig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a-DK" b="1" dirty="0"/>
              <a:t> </a:t>
            </a:r>
            <a:r>
              <a:rPr lang="da-DK" sz="5100" b="1" dirty="0"/>
              <a:t>Mål for ordblindeundervisningen – fagligt indhold: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4200" dirty="0"/>
              <a:t>At afhjælpe skriftsproglige vanskeligheder gennem udvalgte indsatsområder, valgt ud fra Svends interesser. Der skal arbejdes med: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da-DK" sz="42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a-DK" sz="4200" dirty="0"/>
              <a:t>Hverdagens skriftlige opgaver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a-DK" sz="4200" dirty="0"/>
              <a:t>kompenserende IT.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5100" b="1" dirty="0"/>
              <a:t>Personlige faglige mål: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4200" dirty="0">
                <a:solidFill>
                  <a:srgbClr val="FF0000"/>
                </a:solidFill>
              </a:rPr>
              <a:t>  Svend</a:t>
            </a:r>
            <a:r>
              <a:rPr lang="da-DK" sz="4200" dirty="0"/>
              <a:t> skal gennem undervisningen: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da-DK" sz="4200" dirty="0"/>
              <a:t>skal kunne skrive kortere beskeder (fx sms, indkøbslister, beskeder på </a:t>
            </a:r>
            <a:r>
              <a:rPr lang="da-DK" sz="4200" dirty="0" err="1"/>
              <a:t>forældreintra</a:t>
            </a:r>
            <a:r>
              <a:rPr lang="da-DK" sz="4200" dirty="0"/>
              <a:t> og på job)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da-DK" sz="4200" dirty="0"/>
              <a:t>Skal kunne bruge kompenserende IT til at skrive længere tekster (ansøgninger)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4200" dirty="0"/>
              <a:t>- forsøge at aflaste sin langsomme og energikrævende læseproces med kompenserende it</a:t>
            </a:r>
            <a:r>
              <a:rPr lang="da-DK" sz="4400" dirty="0"/>
              <a:t>.</a:t>
            </a:r>
          </a:p>
          <a:p>
            <a:endParaRPr lang="da-DK" sz="4400" dirty="0"/>
          </a:p>
        </p:txBody>
      </p:sp>
    </p:spTree>
    <p:extLst>
      <p:ext uri="{BB962C8B-B14F-4D97-AF65-F5344CB8AC3E}">
        <p14:creationId xmlns:p14="http://schemas.microsoft.com/office/powerpoint/2010/main" val="210748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589280" y="345440"/>
            <a:ext cx="1160272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dirty="0">
                <a:latin typeface="+mj-lt"/>
                <a:ea typeface="Helvetica" charset="0"/>
                <a:cs typeface="Helvetica" charset="0"/>
              </a:rPr>
              <a:t>Delmål </a:t>
            </a:r>
          </a:p>
          <a:p>
            <a:r>
              <a:rPr lang="da-DK" sz="2800" b="1" dirty="0">
                <a:latin typeface="+mj-lt"/>
                <a:ea typeface="Helvetica" charset="0"/>
                <a:cs typeface="Helvetica" charset="0"/>
              </a:rPr>
              <a:t>Præcisering af forskellige faglige mål, relateret til resultat af afdækning</a:t>
            </a:r>
            <a:endParaRPr lang="da-DK" sz="3200" b="1" dirty="0">
              <a:latin typeface="+mj-lt"/>
              <a:ea typeface="Helvetica" charset="0"/>
              <a:cs typeface="Helvetica" charset="0"/>
            </a:endParaRPr>
          </a:p>
          <a:p>
            <a:endParaRPr lang="da-DK" sz="2000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da-DK" sz="24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Svend 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lære at anvende CDORD/</a:t>
            </a:r>
            <a:r>
              <a:rPr lang="da-DK" sz="2400" dirty="0" err="1">
                <a:latin typeface="Helvetica" charset="0"/>
                <a:ea typeface="Helvetica" charset="0"/>
                <a:cs typeface="Helvetica" charset="0"/>
              </a:rPr>
              <a:t>intoword</a:t>
            </a: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 i sin skriveproces 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anvende oplæsningsfunktion ved tekster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Helvetica" panose="020B0604020202020204" pitchFamily="34" charset="0"/>
                <a:cs typeface="Helvetica" panose="020B0604020202020204" pitchFamily="34" charset="0"/>
              </a:rPr>
              <a:t>skal kunne anvende NOTA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Helvetica" panose="020B0604020202020204" pitchFamily="34" charset="0"/>
                <a:cs typeface="Helvetica" panose="020B0604020202020204" pitchFamily="34" charset="0"/>
              </a:rPr>
              <a:t>Skal kunne skrive en ansøgning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Helvetica" panose="020B0604020202020204" pitchFamily="34" charset="0"/>
                <a:cs typeface="Helvetica" panose="020B0604020202020204" pitchFamily="34" charset="0"/>
              </a:rPr>
              <a:t>Skal kunne bruge sin telefon som hjælpemiddel</a:t>
            </a:r>
          </a:p>
          <a:p>
            <a:pPr marL="342900" lvl="0" indent="-342900">
              <a:buFont typeface="Arial" charset="0"/>
              <a:buChar char="•"/>
            </a:pPr>
            <a:endParaRPr lang="da-DK" sz="2400" dirty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Tx/>
              <a:buChar char="-"/>
            </a:pPr>
            <a:endParaRPr lang="da-DK" sz="2000" b="1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6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0324EA32-E9F4-FA4B-8E1E-F414F73F0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732" y="1097281"/>
            <a:ext cx="9349317" cy="4791012"/>
          </a:xfrm>
          <a:prstGeom prst="rect">
            <a:avLst/>
          </a:prstGeom>
        </p:spPr>
      </p:pic>
      <p:sp>
        <p:nvSpPr>
          <p:cNvPr id="4" name="Højrepil 3"/>
          <p:cNvSpPr/>
          <p:nvPr/>
        </p:nvSpPr>
        <p:spPr>
          <a:xfrm>
            <a:off x="339471" y="1300480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341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67154" y="365125"/>
            <a:ext cx="10386646" cy="1325563"/>
          </a:xfrm>
        </p:spPr>
        <p:txBody>
          <a:bodyPr>
            <a:normAutofit/>
          </a:bodyPr>
          <a:lstStyle/>
          <a:p>
            <a:r>
              <a:rPr lang="da-DK" dirty="0"/>
              <a:t>Baggrund og motivation for OBU</a:t>
            </a:r>
            <a:br>
              <a:rPr lang="da-DK" dirty="0"/>
            </a:br>
            <a:r>
              <a:rPr lang="da-DK" sz="2400" dirty="0"/>
              <a:t>Eksempel:  Job, familie og fritid 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a-DK" sz="3200" b="1" dirty="0"/>
              <a:t>Baggrund/erfaringer/motivation for OBU</a:t>
            </a:r>
          </a:p>
          <a:p>
            <a:r>
              <a:rPr lang="da-DK" sz="3200" dirty="0"/>
              <a:t>har oplevet mange </a:t>
            </a:r>
            <a:r>
              <a:rPr lang="da-DK" sz="3200" dirty="0" err="1"/>
              <a:t>jobskift</a:t>
            </a:r>
            <a:endParaRPr lang="da-DK" sz="3200" dirty="0"/>
          </a:p>
          <a:p>
            <a:r>
              <a:rPr lang="da-DK" sz="3200" dirty="0"/>
              <a:t> </a:t>
            </a:r>
          </a:p>
          <a:p>
            <a:r>
              <a:rPr lang="da-DK" sz="3200" dirty="0"/>
              <a:t>kommer tit til kort i situationer, hvor der skal læses eller skrives på jobbet </a:t>
            </a:r>
          </a:p>
          <a:p>
            <a:r>
              <a:rPr lang="da-DK" sz="3200" dirty="0"/>
              <a:t>vil gerne kunne hjælpe børnene med lektier.</a:t>
            </a:r>
          </a:p>
          <a:p>
            <a:r>
              <a:rPr lang="da-DK" sz="3200" dirty="0"/>
              <a:t> </a:t>
            </a:r>
          </a:p>
          <a:p>
            <a:r>
              <a:rPr lang="da-DK" sz="3200" dirty="0"/>
              <a:t>forsøgte at undgå hjælp for ikke at tabe ansigt.</a:t>
            </a:r>
          </a:p>
          <a:p>
            <a:r>
              <a:rPr lang="da-DK" sz="3200" dirty="0"/>
              <a:t>følte sig ofte misforstået som ordblind</a:t>
            </a:r>
          </a:p>
          <a:p>
            <a:r>
              <a:rPr lang="da-DK" sz="3200" dirty="0"/>
              <a:t>oplever ofte vanskeligheder med at udfylde blanketter eller skemaer under ferie eller i foreninger</a:t>
            </a:r>
          </a:p>
          <a:p>
            <a:r>
              <a:rPr lang="da-DK" sz="3200" dirty="0"/>
              <a:t> </a:t>
            </a:r>
          </a:p>
          <a:p>
            <a:r>
              <a:rPr lang="da-DK" sz="3200" dirty="0"/>
              <a:t>skriver aldrig noget på </a:t>
            </a:r>
            <a:r>
              <a:rPr lang="da-DK" sz="3200" dirty="0" err="1"/>
              <a:t>facebook</a:t>
            </a:r>
            <a:r>
              <a:rPr lang="da-DK" sz="3200" dirty="0"/>
              <a:t>, da det opleves pinligt, at skrive eller stave noget forkert</a:t>
            </a:r>
          </a:p>
          <a:p>
            <a:pPr marL="0" indent="0">
              <a:lnSpc>
                <a:spcPct val="120000"/>
              </a:lnSpc>
              <a:buNone/>
            </a:pPr>
            <a:endParaRPr lang="da-DK" sz="3200" b="1" dirty="0"/>
          </a:p>
          <a:p>
            <a:pPr marL="0" indent="0">
              <a:lnSpc>
                <a:spcPct val="120000"/>
              </a:lnSpc>
              <a:buNone/>
            </a:pPr>
            <a:endParaRPr lang="da-DK" sz="3200" b="1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>
          <a:solidFill>
            <a:srgbClr val="DCECD0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a-DK" sz="3200" b="1" dirty="0" err="1"/>
              <a:t>Doknet</a:t>
            </a:r>
            <a:r>
              <a:rPr lang="da-DK" sz="3200" b="1" dirty="0"/>
              <a:t>-formulering – kursistens mål med OBU</a:t>
            </a:r>
          </a:p>
          <a:p>
            <a:r>
              <a:rPr lang="da-DK" sz="3300" dirty="0"/>
              <a:t>Kan fastholde et job i længere tid</a:t>
            </a:r>
          </a:p>
          <a:p>
            <a:r>
              <a:rPr lang="da-DK" sz="3300" dirty="0"/>
              <a:t> </a:t>
            </a:r>
          </a:p>
          <a:p>
            <a:r>
              <a:rPr lang="da-DK" sz="3300" dirty="0"/>
              <a:t>Kan håndtere situationer, som kræver læsning eller skrivning på jobbet</a:t>
            </a:r>
          </a:p>
          <a:p>
            <a:r>
              <a:rPr lang="da-DK" sz="3300" dirty="0"/>
              <a:t>Kan hjælpe mine børn med deres lektier</a:t>
            </a:r>
          </a:p>
          <a:p>
            <a:endParaRPr lang="da-DK" sz="3300" dirty="0"/>
          </a:p>
          <a:p>
            <a:r>
              <a:rPr lang="da-DK" sz="3300" dirty="0"/>
              <a:t>Beder andre om at hjælpe mig ved behov</a:t>
            </a:r>
          </a:p>
          <a:p>
            <a:r>
              <a:rPr lang="da-DK" sz="3300" dirty="0"/>
              <a:t>Er åben omkring min ordblindhed  </a:t>
            </a:r>
          </a:p>
          <a:p>
            <a:endParaRPr lang="da-DK" sz="3300" dirty="0"/>
          </a:p>
          <a:p>
            <a:r>
              <a:rPr lang="da-DK" sz="3300" dirty="0"/>
              <a:t>Føler mig tryg og fri til at udtrykke mig på de sociale medier </a:t>
            </a:r>
          </a:p>
          <a:p>
            <a:pPr marL="0" indent="0">
              <a:buNone/>
            </a:pPr>
            <a:r>
              <a:rPr lang="da-DK" sz="3300" dirty="0"/>
              <a:t> </a:t>
            </a:r>
          </a:p>
          <a:p>
            <a:r>
              <a:rPr lang="da-DK" sz="3300" dirty="0"/>
              <a:t>Kan bruge scannings- og oplæsningsfunktioner på min telefon</a:t>
            </a:r>
          </a:p>
          <a:p>
            <a:pPr marL="0" indent="0">
              <a:lnSpc>
                <a:spcPct val="120000"/>
              </a:lnSpc>
              <a:buNone/>
            </a:pPr>
            <a:endParaRPr lang="da-DK" sz="32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603" y="1113813"/>
            <a:ext cx="1576140" cy="73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16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Ufaglært ledig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08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Job/karriere</a:t>
            </a:r>
            <a:endParaRPr lang="da-DK" dirty="0"/>
          </a:p>
          <a:p>
            <a:pPr marL="0" indent="0">
              <a:buNone/>
            </a:pPr>
            <a:r>
              <a:rPr lang="da-DK" dirty="0">
                <a:solidFill>
                  <a:srgbClr val="FF0000"/>
                </a:solidFill>
              </a:rPr>
              <a:t>Svend </a:t>
            </a:r>
            <a:r>
              <a:rPr lang="da-DK" dirty="0"/>
              <a:t>har oplevet mange </a:t>
            </a:r>
            <a:r>
              <a:rPr lang="da-DK" dirty="0" err="1"/>
              <a:t>jobskift</a:t>
            </a:r>
            <a:r>
              <a:rPr lang="da-DK" dirty="0"/>
              <a:t> og </a:t>
            </a:r>
            <a:r>
              <a:rPr lang="da-DK" dirty="0">
                <a:solidFill>
                  <a:srgbClr val="FF0000"/>
                </a:solidFill>
              </a:rPr>
              <a:t>han </a:t>
            </a:r>
            <a:r>
              <a:rPr lang="da-DK" dirty="0"/>
              <a:t>kommer tit til kort i situationer, hvor der skal læses eller skrives på jobbet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497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Ufaglært ledig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08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Familie</a:t>
            </a:r>
          </a:p>
          <a:p>
            <a:pPr marL="0" indent="0">
              <a:buNone/>
            </a:pPr>
            <a:r>
              <a:rPr lang="da-DK" dirty="0">
                <a:solidFill>
                  <a:srgbClr val="FF0000"/>
                </a:solidFill>
              </a:rPr>
              <a:t>Svend </a:t>
            </a:r>
            <a:r>
              <a:rPr lang="da-DK" dirty="0"/>
              <a:t>vil gerne kunne hjælpe børnene med lektier. </a:t>
            </a:r>
            <a:r>
              <a:rPr lang="da-DK" dirty="0">
                <a:solidFill>
                  <a:srgbClr val="FF0000"/>
                </a:solidFill>
              </a:rPr>
              <a:t>Han</a:t>
            </a:r>
            <a:r>
              <a:rPr lang="da-DK" dirty="0"/>
              <a:t> har ofte følt sig misforstået </a:t>
            </a:r>
            <a:r>
              <a:rPr lang="da-DK" dirty="0" err="1"/>
              <a:t>pga</a:t>
            </a:r>
            <a:r>
              <a:rPr lang="da-DK" dirty="0"/>
              <a:t> af sin ordblindhed og </a:t>
            </a:r>
            <a:r>
              <a:rPr lang="da-DK" dirty="0">
                <a:solidFill>
                  <a:srgbClr val="FF0000"/>
                </a:solidFill>
              </a:rPr>
              <a:t>han </a:t>
            </a:r>
            <a:r>
              <a:rPr lang="da-DK" dirty="0"/>
              <a:t>har derfor ofte forsøgt at undgå hjælp for ikke at tabe ansigt.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1713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Ufaglært ledig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08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Fritid</a:t>
            </a:r>
            <a:endParaRPr lang="da-DK" dirty="0"/>
          </a:p>
          <a:p>
            <a:r>
              <a:rPr lang="da-DK" dirty="0">
                <a:solidFill>
                  <a:srgbClr val="FF0000"/>
                </a:solidFill>
              </a:rPr>
              <a:t>Svend</a:t>
            </a:r>
            <a:r>
              <a:rPr lang="da-DK" dirty="0"/>
              <a:t> har svært ved at skrive Sms’er til sine venner, </a:t>
            </a:r>
            <a:r>
              <a:rPr lang="da-DK" dirty="0">
                <a:solidFill>
                  <a:srgbClr val="FF0000"/>
                </a:solidFill>
              </a:rPr>
              <a:t>og han </a:t>
            </a:r>
            <a:r>
              <a:rPr lang="da-DK" dirty="0"/>
              <a:t>skriver aldrig noget på Facebook, da det opleves pinligt, at skrive eller stave noget forkert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r>
              <a:rPr lang="da-DK" dirty="0">
                <a:solidFill>
                  <a:srgbClr val="FF0000"/>
                </a:solidFill>
              </a:rPr>
              <a:t>Han </a:t>
            </a:r>
            <a:r>
              <a:rPr lang="da-DK" dirty="0"/>
              <a:t>oplever ofte vanskeligheder med at udfylde blanketter eller skemaer under ferie eller i foreninger </a:t>
            </a:r>
            <a:r>
              <a:rPr lang="da-DK" dirty="0">
                <a:solidFill>
                  <a:srgbClr val="FF0000"/>
                </a:solidFill>
              </a:rPr>
              <a:t>og på </a:t>
            </a:r>
            <a:r>
              <a:rPr lang="da-DK" dirty="0" err="1">
                <a:solidFill>
                  <a:srgbClr val="FF0000"/>
                </a:solidFill>
              </a:rPr>
              <a:t>forældreintra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26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8FD62307-AD92-934E-A93B-753B38173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879" y="1121833"/>
            <a:ext cx="9772819" cy="5008033"/>
          </a:xfrm>
          <a:prstGeom prst="rect">
            <a:avLst/>
          </a:prstGeom>
        </p:spPr>
      </p:pic>
      <p:sp>
        <p:nvSpPr>
          <p:cNvPr id="4" name="Højrepil 3"/>
          <p:cNvSpPr/>
          <p:nvPr/>
        </p:nvSpPr>
        <p:spPr>
          <a:xfrm>
            <a:off x="661205" y="2909625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866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Personlige faglige mål </a:t>
            </a:r>
            <a:r>
              <a:rPr lang="da-DK" sz="2400" dirty="0"/>
              <a:t>(subjektive evalueringskriterier)</a:t>
            </a:r>
            <a:br>
              <a:rPr lang="da-DK" sz="2400" dirty="0"/>
            </a:br>
            <a:r>
              <a:rPr lang="da-DK" sz="2400" dirty="0"/>
              <a:t>Eksempel: </a:t>
            </a:r>
            <a:r>
              <a:rPr lang="da-DK" sz="2400" b="1" dirty="0"/>
              <a:t>Læsning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5240" cy="4725000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da-DK" sz="2200" b="1" dirty="0"/>
              <a:t>Formuleringer til undervisningsplanen</a:t>
            </a:r>
            <a:endParaRPr lang="da-DK" sz="2200" dirty="0"/>
          </a:p>
          <a:p>
            <a:r>
              <a:rPr lang="da-DK" sz="2400" dirty="0"/>
              <a:t>vil kunne hjælpe sine børn med lektier</a:t>
            </a:r>
          </a:p>
          <a:p>
            <a:r>
              <a:rPr lang="da-DK" sz="2400" dirty="0"/>
              <a:t>vil kunne læse beskeder på forældre-</a:t>
            </a:r>
            <a:r>
              <a:rPr lang="da-DK" sz="2400" dirty="0" err="1"/>
              <a:t>intra</a:t>
            </a:r>
            <a:endParaRPr lang="da-DK" sz="2400" dirty="0"/>
          </a:p>
          <a:p>
            <a:r>
              <a:rPr lang="da-DK" sz="2400" dirty="0"/>
              <a:t>vil kunne læse korte private beskeder på forskellige medier</a:t>
            </a:r>
          </a:p>
          <a:p>
            <a:r>
              <a:rPr lang="da-DK" sz="2400" dirty="0"/>
              <a:t>vil kunne læse arbejdsrelaterede beskeder selvstændigt</a:t>
            </a:r>
          </a:p>
          <a:p>
            <a:pPr>
              <a:spcBef>
                <a:spcPts val="1200"/>
              </a:spcBef>
            </a:pPr>
            <a:r>
              <a:rPr lang="da-DK" sz="2400" dirty="0"/>
              <a:t>vil kunne læse instruktioner på min arbejdsplads selvstændigt</a:t>
            </a:r>
          </a:p>
          <a:p>
            <a:pPr marL="0" indent="0">
              <a:spcBef>
                <a:spcPts val="1200"/>
              </a:spcBef>
              <a:buNone/>
            </a:pPr>
            <a:endParaRPr lang="da-DK" sz="2400" dirty="0"/>
          </a:p>
          <a:p>
            <a:pPr marL="0" indent="0">
              <a:spcBef>
                <a:spcPts val="1200"/>
              </a:spcBef>
              <a:buNone/>
            </a:pPr>
            <a:endParaRPr lang="da-DK" sz="24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761053"/>
            <a:ext cx="5181600" cy="4592760"/>
          </a:xfrm>
          <a:solidFill>
            <a:srgbClr val="BADBA4"/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a-DK" sz="2200" b="1" dirty="0" err="1"/>
              <a:t>Doknet</a:t>
            </a:r>
            <a:r>
              <a:rPr lang="da-DK" sz="2200" b="1" dirty="0"/>
              <a:t>-formulering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hjælpe mine børn med lektier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læse beskeder på forældre-</a:t>
            </a:r>
            <a:r>
              <a:rPr lang="da-DK" sz="2400" dirty="0" err="1"/>
              <a:t>intra</a:t>
            </a:r>
            <a:endParaRPr lang="da-DK" sz="2400" dirty="0"/>
          </a:p>
          <a:p>
            <a:pPr marL="0" indent="0">
              <a:lnSpc>
                <a:spcPct val="110000"/>
              </a:lnSpc>
              <a:buNone/>
            </a:pPr>
            <a:endParaRPr lang="da-DK" sz="2400" dirty="0"/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læse korte beskeder på forskellige medier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læse og forstå beskeder på arbejdet uden hjælp</a:t>
            </a:r>
          </a:p>
          <a:p>
            <a:pPr marL="0" indent="0">
              <a:buNone/>
            </a:pPr>
            <a:r>
              <a:rPr lang="da-DK" sz="2400" dirty="0"/>
              <a:t>Kan læse og forstå instruktioner på arbejdet uden hjælp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510" y="1124344"/>
            <a:ext cx="1499290" cy="70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29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224E679F-4204-4F46-9B5B-F09D0250C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476" y="1274233"/>
            <a:ext cx="9752923" cy="4997838"/>
          </a:xfrm>
          <a:prstGeom prst="rect">
            <a:avLst/>
          </a:prstGeom>
        </p:spPr>
      </p:pic>
      <p:sp>
        <p:nvSpPr>
          <p:cNvPr id="4" name="Højrepil 3"/>
          <p:cNvSpPr/>
          <p:nvPr/>
        </p:nvSpPr>
        <p:spPr>
          <a:xfrm rot="10800000">
            <a:off x="10585195" y="3054773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866590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368</Words>
  <Application>Microsoft Macintosh PowerPoint</Application>
  <PresentationFormat>Widescreen</PresentationFormat>
  <Paragraphs>92</Paragraphs>
  <Slides>12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Kontortema</vt:lpstr>
      <vt:lpstr>Case ufaglært ledig </vt:lpstr>
      <vt:lpstr>PowerPoint-præsentation</vt:lpstr>
      <vt:lpstr>Baggrund og motivation for OBU Eksempel:  Job, familie og fritid </vt:lpstr>
      <vt:lpstr>Case: Ufaglært ledig</vt:lpstr>
      <vt:lpstr>Case: Ufaglært ledig</vt:lpstr>
      <vt:lpstr>Case: Ufaglært ledig</vt:lpstr>
      <vt:lpstr>PowerPoint-præsentation</vt:lpstr>
      <vt:lpstr>Personlige faglige mål (subjektive evalueringskriterier) Eksempel: Læsning</vt:lpstr>
      <vt:lpstr>PowerPoint-præsentation</vt:lpstr>
      <vt:lpstr>Fagligt indhold (Objektive evalueringskriterier) Eksempel: Skrivning</vt:lpstr>
      <vt:lpstr>Case: Ufaglært ledig</vt:lpstr>
      <vt:lpstr>PowerPoint-præsentation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Hjælp til OBU - evaluerbare mål mm.</dc:title>
  <dc:creator>Randi Jensen</dc:creator>
  <cp:lastModifiedBy>Randi Jensen</cp:lastModifiedBy>
  <cp:revision>81</cp:revision>
  <cp:lastPrinted>2017-12-01T20:02:16Z</cp:lastPrinted>
  <dcterms:created xsi:type="dcterms:W3CDTF">2017-11-03T07:05:31Z</dcterms:created>
  <dcterms:modified xsi:type="dcterms:W3CDTF">2018-05-14T12:50:42Z</dcterms:modified>
</cp:coreProperties>
</file>