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(null)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90" r:id="rId2"/>
    <p:sldId id="258" r:id="rId3"/>
    <p:sldId id="259" r:id="rId4"/>
    <p:sldId id="283" r:id="rId5"/>
    <p:sldId id="285" r:id="rId6"/>
    <p:sldId id="286" r:id="rId7"/>
    <p:sldId id="287" r:id="rId8"/>
    <p:sldId id="260" r:id="rId9"/>
    <p:sldId id="288" r:id="rId10"/>
    <p:sldId id="261" r:id="rId11"/>
    <p:sldId id="262" r:id="rId12"/>
    <p:sldId id="289" r:id="rId13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  <p15:guide id="3" pos="382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97A"/>
    <a:srgbClr val="BADBA4"/>
    <a:srgbClr val="DCECD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8492" autoAdjust="0"/>
    <p:restoredTop sz="94598" autoAdjust="0"/>
  </p:normalViewPr>
  <p:slideViewPr>
    <p:cSldViewPr snapToGrid="0" snapToObjects="1">
      <p:cViewPr varScale="1">
        <p:scale>
          <a:sx n="76" d="100"/>
          <a:sy n="76" d="100"/>
        </p:scale>
        <p:origin x="208" y="1616"/>
      </p:cViewPr>
      <p:guideLst>
        <p:guide orient="horz" pos="2160"/>
        <p:guide pos="3840"/>
        <p:guide pos="3827"/>
      </p:guideLst>
    </p:cSldViewPr>
  </p:slideViewPr>
  <p:outlineViewPr>
    <p:cViewPr>
      <p:scale>
        <a:sx n="33" d="100"/>
        <a:sy n="33" d="100"/>
      </p:scale>
      <p:origin x="0" y="5168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628006-6B8B-A54A-92B4-70BE861859C3}" type="datetimeFigureOut">
              <a:rPr lang="da-DK" smtClean="0"/>
              <a:t>14/05/2018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8BB345-6DA9-D14D-8258-DB1F3BE8803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560510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4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7E1014-9F95-2E4D-8D26-52FACA826EDB}" type="datetimeFigureOut">
              <a:rPr lang="da-DK" smtClean="0"/>
              <a:t>14/05/2018</a:t>
            </a:fld>
            <a:endParaRPr lang="da-DK"/>
          </a:p>
        </p:txBody>
      </p:sp>
      <p:sp>
        <p:nvSpPr>
          <p:cNvPr id="4" name="Pladsholder til slide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1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4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5"/>
          </p:nvPr>
        </p:nvSpPr>
        <p:spPr>
          <a:xfrm>
            <a:off x="3884614" y="8685214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63CBBF-4BBF-A649-92CC-2572C13F8BE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135837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63CBBF-4BBF-A649-92CC-2572C13F8BEC}" type="slidenum">
              <a:rPr lang="da-DK" smtClean="0"/>
              <a:t>2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999312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63CBBF-4BBF-A649-92CC-2572C13F8BEC}" type="slidenum">
              <a:rPr lang="da-DK" smtClean="0"/>
              <a:t>3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057399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63CBBF-4BBF-A649-92CC-2572C13F8BEC}" type="slidenum">
              <a:rPr lang="da-DK" smtClean="0"/>
              <a:t>8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868711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/>
              <a:t>Klik for at redigere i masteren</a:t>
            </a:r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C3FE9-BB7B-594E-A954-D04C27165828}" type="datetimeFigureOut">
              <a:rPr lang="da-DK" smtClean="0"/>
              <a:t>14/05/2018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CC0C1-BE56-A743-8357-847B8940EAF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867263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masteren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C3FE9-BB7B-594E-A954-D04C27165828}" type="datetimeFigureOut">
              <a:rPr lang="da-DK" smtClean="0"/>
              <a:t>14/05/2018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CC0C1-BE56-A743-8357-847B8940EAF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689517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/>
              <a:t>Klik for at redigere i masteren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C3FE9-BB7B-594E-A954-D04C27165828}" type="datetimeFigureOut">
              <a:rPr lang="da-DK" smtClean="0"/>
              <a:t>14/05/2018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CC0C1-BE56-A743-8357-847B8940EAF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799368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masteren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C3FE9-BB7B-594E-A954-D04C27165828}" type="datetimeFigureOut">
              <a:rPr lang="da-DK" smtClean="0"/>
              <a:t>14/05/2018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CC0C1-BE56-A743-8357-847B8940EAF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68471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/>
              <a:t>Klik for at redigere i masteren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C3FE9-BB7B-594E-A954-D04C27165828}" type="datetimeFigureOut">
              <a:rPr lang="da-DK" smtClean="0"/>
              <a:t>14/05/2018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CC0C1-BE56-A743-8357-847B8940EAF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471931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masteren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C3FE9-BB7B-594E-A954-D04C27165828}" type="datetimeFigureOut">
              <a:rPr lang="da-DK" smtClean="0"/>
              <a:t>14/05/2018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CC0C1-BE56-A743-8357-847B8940EAF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716896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/>
              <a:t>Klik for at redigere i masteren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C3FE9-BB7B-594E-A954-D04C27165828}" type="datetimeFigureOut">
              <a:rPr lang="da-DK" smtClean="0"/>
              <a:t>14/05/2018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CC0C1-BE56-A743-8357-847B8940EAF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231024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masteren</a:t>
            </a:r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C3FE9-BB7B-594E-A954-D04C27165828}" type="datetimeFigureOut">
              <a:rPr lang="da-DK" smtClean="0"/>
              <a:t>14/05/2018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CC0C1-BE56-A743-8357-847B8940EAF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667040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C3FE9-BB7B-594E-A954-D04C27165828}" type="datetimeFigureOut">
              <a:rPr lang="da-DK" smtClean="0"/>
              <a:t>14/05/2018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CC0C1-BE56-A743-8357-847B8940EAF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105691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i masteren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C3FE9-BB7B-594E-A954-D04C27165828}" type="datetimeFigureOut">
              <a:rPr lang="da-DK" smtClean="0"/>
              <a:t>14/05/2018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CC0C1-BE56-A743-8357-847B8940EAF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787229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i masteren</a:t>
            </a:r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C3FE9-BB7B-594E-A954-D04C27165828}" type="datetimeFigureOut">
              <a:rPr lang="da-DK" smtClean="0"/>
              <a:t>14/05/2018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CC0C1-BE56-A743-8357-847B8940EAF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43850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i masteren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7C3FE9-BB7B-594E-A954-D04C27165828}" type="datetimeFigureOut">
              <a:rPr lang="da-DK" smtClean="0"/>
              <a:t>14/05/2018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7CC0C1-BE56-A743-8357-847B8940EAF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834635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(null)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(null)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(null)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Case ufaglært ledig </a:t>
            </a:r>
          </a:p>
        </p:txBody>
      </p:sp>
      <p:sp>
        <p:nvSpPr>
          <p:cNvPr id="5" name="Pladsholder til tekst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/>
              <a:t>Elise Greve Daghøjskolen Randers</a:t>
            </a:r>
          </a:p>
        </p:txBody>
      </p:sp>
    </p:spTree>
    <p:extLst>
      <p:ext uri="{BB962C8B-B14F-4D97-AF65-F5344CB8AC3E}">
        <p14:creationId xmlns:p14="http://schemas.microsoft.com/office/powerpoint/2010/main" val="1524463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dirty="0"/>
              <a:t>Fagligt indhold </a:t>
            </a:r>
            <a:r>
              <a:rPr lang="da-DK" sz="2400" dirty="0"/>
              <a:t>(Objektive evalueringskriterier)</a:t>
            </a:r>
            <a:br>
              <a:rPr lang="da-DK" dirty="0"/>
            </a:br>
            <a:r>
              <a:rPr lang="da-DK" sz="2400" dirty="0"/>
              <a:t>Eksempel: </a:t>
            </a:r>
            <a:r>
              <a:rPr lang="da-DK" sz="2400" b="1" dirty="0"/>
              <a:t>Skrivning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da-DK" sz="2000" b="1" dirty="0"/>
              <a:t>Formuleringer til undervisningsplanen</a:t>
            </a:r>
            <a:r>
              <a:rPr lang="da-DK" sz="2000" dirty="0"/>
              <a:t> – eks</a:t>
            </a:r>
            <a:r>
              <a:rPr lang="da-DK" sz="2600" dirty="0"/>
              <a:t>.</a:t>
            </a:r>
            <a:endParaRPr lang="da-DK" sz="2000" dirty="0"/>
          </a:p>
          <a:p>
            <a:r>
              <a:rPr lang="da-DK" sz="2000" dirty="0"/>
              <a:t>vil kunne og turde skrive korte beskeder på arbejdet</a:t>
            </a:r>
          </a:p>
          <a:p>
            <a:r>
              <a:rPr lang="da-DK" sz="2000" dirty="0"/>
              <a:t>vil kunne klare de skriveopgaver, der kræves på arbejdet</a:t>
            </a:r>
          </a:p>
          <a:p>
            <a:r>
              <a:rPr lang="da-DK" sz="2000" dirty="0"/>
              <a:t>vil gerne kunne og turde skrive SMS-beskeder</a:t>
            </a:r>
          </a:p>
          <a:p>
            <a:r>
              <a:rPr lang="da-DK" sz="2000" dirty="0"/>
              <a:t>vil gerne kunne og turde skrive opdateringer på </a:t>
            </a:r>
            <a:r>
              <a:rPr lang="da-DK" sz="2000" dirty="0" err="1"/>
              <a:t>facebook</a:t>
            </a:r>
            <a:endParaRPr lang="da-DK" sz="2000" dirty="0"/>
          </a:p>
          <a:p>
            <a:r>
              <a:rPr lang="da-DK" sz="2000" dirty="0"/>
              <a:t>vil kunne skrive en ansøgning</a:t>
            </a:r>
          </a:p>
          <a:p>
            <a:r>
              <a:rPr lang="da-DK" sz="2000" dirty="0"/>
              <a:t>vil kunne hjælpe sine børn med skriftlige opgaver</a:t>
            </a:r>
          </a:p>
          <a:p>
            <a:endParaRPr lang="da-DK" sz="2000" dirty="0"/>
          </a:p>
          <a:p>
            <a:pPr marL="0" indent="0">
              <a:lnSpc>
                <a:spcPct val="120000"/>
              </a:lnSpc>
              <a:buNone/>
            </a:pPr>
            <a:endParaRPr lang="da-DK" sz="2000" dirty="0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solidFill>
            <a:srgbClr val="99C97A"/>
          </a:solidFill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da-DK" sz="2000" b="1" dirty="0" err="1"/>
              <a:t>Doknet</a:t>
            </a:r>
            <a:r>
              <a:rPr lang="da-DK" sz="2000" b="1" dirty="0"/>
              <a:t>-formulering</a:t>
            </a:r>
            <a:endParaRPr lang="da-DK" sz="2000" dirty="0"/>
          </a:p>
          <a:p>
            <a:r>
              <a:rPr lang="da-DK" sz="2000" dirty="0"/>
              <a:t>Kan og tør skrive korte beskeder på arbejdet</a:t>
            </a:r>
          </a:p>
          <a:p>
            <a:endParaRPr lang="da-DK" sz="2000" dirty="0"/>
          </a:p>
          <a:p>
            <a:r>
              <a:rPr lang="da-DK" sz="2000" dirty="0"/>
              <a:t>Kan klare skriveopgaver på arbejdet</a:t>
            </a:r>
          </a:p>
          <a:p>
            <a:r>
              <a:rPr lang="da-DK" sz="2000" dirty="0"/>
              <a:t>Kan og tør skrive </a:t>
            </a:r>
            <a:r>
              <a:rPr lang="da-DK" sz="2000" dirty="0" err="1"/>
              <a:t>SMSer</a:t>
            </a:r>
            <a:endParaRPr lang="da-DK" sz="2000" dirty="0"/>
          </a:p>
          <a:p>
            <a:endParaRPr lang="da-DK" sz="2000" dirty="0"/>
          </a:p>
          <a:p>
            <a:r>
              <a:rPr lang="da-DK" sz="2000" dirty="0"/>
              <a:t>Kan og tør skrive </a:t>
            </a:r>
            <a:r>
              <a:rPr lang="da-DK" sz="2000" dirty="0" err="1"/>
              <a:t>facebook</a:t>
            </a:r>
            <a:r>
              <a:rPr lang="da-DK" sz="2000" dirty="0"/>
              <a:t>-opdateringer</a:t>
            </a:r>
          </a:p>
          <a:p>
            <a:r>
              <a:rPr lang="da-DK" sz="2000" dirty="0"/>
              <a:t>Kan skrive en ansøgning</a:t>
            </a:r>
          </a:p>
          <a:p>
            <a:pPr>
              <a:lnSpc>
                <a:spcPct val="100000"/>
              </a:lnSpc>
            </a:pPr>
            <a:r>
              <a:rPr lang="da-DK" sz="2000" dirty="0"/>
              <a:t>Kan hjælpe mine børn med skriftlige opgaver</a:t>
            </a:r>
          </a:p>
          <a:p>
            <a:pPr marL="0" indent="0">
              <a:lnSpc>
                <a:spcPct val="100000"/>
              </a:lnSpc>
              <a:buNone/>
            </a:pPr>
            <a:endParaRPr lang="da-DK" sz="2000" dirty="0"/>
          </a:p>
        </p:txBody>
      </p:sp>
      <p:pic>
        <p:nvPicPr>
          <p:cNvPr id="5" name="Billed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92434" y="1070237"/>
            <a:ext cx="1695743" cy="793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33618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Case: Ufaglært ledig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da-DK" b="1" dirty="0"/>
              <a:t> </a:t>
            </a:r>
            <a:r>
              <a:rPr lang="da-DK" sz="5100" b="1" dirty="0"/>
              <a:t>Mål for ordblindeundervisningen – fagligt indhold: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da-DK" sz="4200" dirty="0"/>
              <a:t>At afhjælpe skriftsproglige vanskeligheder gennem udvalgte indsatsområder, valgt ud fra Svends interesser. Der skal arbejdes med: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da-DK" sz="4200" dirty="0"/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da-DK" sz="4200" dirty="0"/>
              <a:t>Hverdagens skriftlige opgaver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da-DK" sz="4200" dirty="0"/>
              <a:t>kompenserende IT.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da-DK" sz="5100" b="1" dirty="0"/>
              <a:t>Personlige faglige mål: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da-DK" sz="4200" dirty="0">
                <a:solidFill>
                  <a:srgbClr val="FF0000"/>
                </a:solidFill>
              </a:rPr>
              <a:t>  Svend</a:t>
            </a:r>
            <a:r>
              <a:rPr lang="da-DK" sz="4200" dirty="0"/>
              <a:t> skal gennem undervisningen:</a:t>
            </a:r>
          </a:p>
          <a:p>
            <a:pPr>
              <a:lnSpc>
                <a:spcPct val="120000"/>
              </a:lnSpc>
              <a:buFontTx/>
              <a:buChar char="-"/>
            </a:pPr>
            <a:r>
              <a:rPr lang="da-DK" sz="4200" dirty="0"/>
              <a:t>skal kunne skrive kortere beskeder (fx sms, indkøbslister, beskeder på </a:t>
            </a:r>
            <a:r>
              <a:rPr lang="da-DK" sz="4200" dirty="0" err="1"/>
              <a:t>forældreintra</a:t>
            </a:r>
            <a:r>
              <a:rPr lang="da-DK" sz="4200" dirty="0"/>
              <a:t> og på job)</a:t>
            </a:r>
          </a:p>
          <a:p>
            <a:pPr>
              <a:lnSpc>
                <a:spcPct val="120000"/>
              </a:lnSpc>
              <a:buFontTx/>
              <a:buChar char="-"/>
            </a:pPr>
            <a:r>
              <a:rPr lang="da-DK" sz="4200" dirty="0"/>
              <a:t>Skal kunne bruge kompenserende IT til at skrive længere tekster (ansøgninger)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da-DK" sz="4200" dirty="0"/>
              <a:t>- forsøge at aflaste sin langsomme og energikrævende læseproces med kompenserende it</a:t>
            </a:r>
            <a:r>
              <a:rPr lang="da-DK" sz="4400" dirty="0"/>
              <a:t>.</a:t>
            </a:r>
          </a:p>
          <a:p>
            <a:endParaRPr lang="da-DK" sz="4400" dirty="0"/>
          </a:p>
        </p:txBody>
      </p:sp>
    </p:spTree>
    <p:extLst>
      <p:ext uri="{BB962C8B-B14F-4D97-AF65-F5344CB8AC3E}">
        <p14:creationId xmlns:p14="http://schemas.microsoft.com/office/powerpoint/2010/main" val="21074889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/>
          <p:cNvSpPr/>
          <p:nvPr/>
        </p:nvSpPr>
        <p:spPr>
          <a:xfrm>
            <a:off x="589280" y="345440"/>
            <a:ext cx="11602720" cy="42165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a-DK" sz="3200" b="1" dirty="0">
                <a:latin typeface="+mj-lt"/>
                <a:ea typeface="Helvetica" charset="0"/>
                <a:cs typeface="Helvetica" charset="0"/>
              </a:rPr>
              <a:t>Delmål </a:t>
            </a:r>
          </a:p>
          <a:p>
            <a:r>
              <a:rPr lang="da-DK" sz="2800" b="1" dirty="0">
                <a:latin typeface="+mj-lt"/>
                <a:ea typeface="Helvetica" charset="0"/>
                <a:cs typeface="Helvetica" charset="0"/>
              </a:rPr>
              <a:t>Præcisering af forskellige faglige mål, relateret til resultat af afdækning</a:t>
            </a:r>
            <a:endParaRPr lang="da-DK" sz="3200" b="1" dirty="0">
              <a:latin typeface="+mj-lt"/>
              <a:ea typeface="Helvetica" charset="0"/>
              <a:cs typeface="Helvetica" charset="0"/>
            </a:endParaRPr>
          </a:p>
          <a:p>
            <a:endParaRPr lang="da-DK" sz="2000" dirty="0">
              <a:solidFill>
                <a:srgbClr val="FF0000"/>
              </a:solidFill>
              <a:latin typeface="Helvetica" charset="0"/>
              <a:ea typeface="Helvetica" charset="0"/>
              <a:cs typeface="Helvetica" charset="0"/>
            </a:endParaRPr>
          </a:p>
          <a:p>
            <a:r>
              <a:rPr lang="da-DK" sz="2400" dirty="0">
                <a:solidFill>
                  <a:srgbClr val="FF0000"/>
                </a:solidFill>
                <a:latin typeface="Helvetica" charset="0"/>
                <a:ea typeface="Helvetica" charset="0"/>
                <a:cs typeface="Helvetica" charset="0"/>
              </a:rPr>
              <a:t>Svend </a:t>
            </a:r>
          </a:p>
          <a:p>
            <a:pPr marL="342900" lvl="0" indent="-342900">
              <a:buFont typeface="Arial" charset="0"/>
              <a:buChar char="•"/>
            </a:pPr>
            <a:r>
              <a:rPr lang="da-DK" sz="2400" dirty="0">
                <a:latin typeface="Helvetica" charset="0"/>
                <a:ea typeface="Helvetica" charset="0"/>
                <a:cs typeface="Helvetica" charset="0"/>
              </a:rPr>
              <a:t>Skal lære at anvende CDORD/</a:t>
            </a:r>
            <a:r>
              <a:rPr lang="da-DK" sz="2400" dirty="0" err="1">
                <a:latin typeface="Helvetica" charset="0"/>
                <a:ea typeface="Helvetica" charset="0"/>
                <a:cs typeface="Helvetica" charset="0"/>
              </a:rPr>
              <a:t>intoword</a:t>
            </a:r>
            <a:r>
              <a:rPr lang="da-DK" sz="2400" dirty="0">
                <a:latin typeface="Helvetica" charset="0"/>
                <a:ea typeface="Helvetica" charset="0"/>
                <a:cs typeface="Helvetica" charset="0"/>
              </a:rPr>
              <a:t> i sin skriveproces </a:t>
            </a:r>
          </a:p>
          <a:p>
            <a:pPr marL="342900" lvl="0" indent="-342900">
              <a:buFont typeface="Arial" charset="0"/>
              <a:buChar char="•"/>
            </a:pPr>
            <a:r>
              <a:rPr lang="da-DK" sz="2400" dirty="0">
                <a:latin typeface="Helvetica" charset="0"/>
                <a:ea typeface="Helvetica" charset="0"/>
                <a:cs typeface="Helvetica" charset="0"/>
              </a:rPr>
              <a:t>skal anvende oplæsningsfunktion ved tekster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a-DK" sz="2400" dirty="0">
                <a:latin typeface="Helvetica" panose="020B0604020202020204" pitchFamily="34" charset="0"/>
                <a:cs typeface="Helvetica" panose="020B0604020202020204" pitchFamily="34" charset="0"/>
              </a:rPr>
              <a:t>skal kunne anvende NOTA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a-DK" sz="2400" dirty="0">
                <a:latin typeface="Helvetica" panose="020B0604020202020204" pitchFamily="34" charset="0"/>
                <a:cs typeface="Helvetica" panose="020B0604020202020204" pitchFamily="34" charset="0"/>
              </a:rPr>
              <a:t>Skal kunne skrive en ansøgning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a-DK" sz="2400" dirty="0">
                <a:latin typeface="Helvetica" panose="020B0604020202020204" pitchFamily="34" charset="0"/>
                <a:cs typeface="Helvetica" panose="020B0604020202020204" pitchFamily="34" charset="0"/>
              </a:rPr>
              <a:t>Skal kunne bruge sin telefon som hjælpemiddel</a:t>
            </a:r>
          </a:p>
          <a:p>
            <a:pPr marL="342900" lvl="0" indent="-342900">
              <a:buFont typeface="Arial" charset="0"/>
              <a:buChar char="•"/>
            </a:pPr>
            <a:endParaRPr lang="da-DK" sz="2400" dirty="0">
              <a:latin typeface="Helvetica" charset="0"/>
              <a:ea typeface="Helvetica" charset="0"/>
              <a:cs typeface="Helvetica" charset="0"/>
            </a:endParaRPr>
          </a:p>
          <a:p>
            <a:pPr marL="285750" indent="-285750">
              <a:buFontTx/>
              <a:buChar char="-"/>
            </a:pPr>
            <a:endParaRPr lang="da-DK" sz="2000" b="1" dirty="0">
              <a:latin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45645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lede 4">
            <a:extLst>
              <a:ext uri="{FF2B5EF4-FFF2-40B4-BE49-F238E27FC236}">
                <a16:creationId xmlns:a16="http://schemas.microsoft.com/office/drawing/2014/main" id="{0324EA32-E9F4-FA4B-8E1E-F414F73F011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3732" y="1097281"/>
            <a:ext cx="9349317" cy="4791012"/>
          </a:xfrm>
          <a:prstGeom prst="rect">
            <a:avLst/>
          </a:prstGeom>
        </p:spPr>
      </p:pic>
      <p:sp>
        <p:nvSpPr>
          <p:cNvPr id="4" name="Højrepil 3"/>
          <p:cNvSpPr/>
          <p:nvPr/>
        </p:nvSpPr>
        <p:spPr>
          <a:xfrm>
            <a:off x="339471" y="1300480"/>
            <a:ext cx="978408" cy="484632"/>
          </a:xfrm>
          <a:prstGeom prst="rightArrow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034135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967154" y="365125"/>
            <a:ext cx="10386646" cy="1325563"/>
          </a:xfrm>
        </p:spPr>
        <p:txBody>
          <a:bodyPr>
            <a:normAutofit/>
          </a:bodyPr>
          <a:lstStyle/>
          <a:p>
            <a:r>
              <a:rPr lang="da-DK" dirty="0"/>
              <a:t>Baggrund og motivation for OBU</a:t>
            </a:r>
            <a:br>
              <a:rPr lang="da-DK" dirty="0"/>
            </a:br>
            <a:r>
              <a:rPr lang="da-DK" sz="2400" dirty="0"/>
              <a:t>Eksempel:  Job, familie og fritid 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1"/>
          </p:nvPr>
        </p:nvSpPr>
        <p:spPr/>
        <p:txBody>
          <a:bodyPr>
            <a:normAutofit fontScale="475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da-DK" sz="3200" b="1" dirty="0"/>
              <a:t>Baggrund/erfaringer/motivation for OBU</a:t>
            </a:r>
          </a:p>
          <a:p>
            <a:r>
              <a:rPr lang="da-DK" sz="3200" dirty="0"/>
              <a:t>har oplevet mange </a:t>
            </a:r>
            <a:r>
              <a:rPr lang="da-DK" sz="3200" dirty="0" err="1"/>
              <a:t>jobskift</a:t>
            </a:r>
            <a:endParaRPr lang="da-DK" sz="3200" dirty="0"/>
          </a:p>
          <a:p>
            <a:r>
              <a:rPr lang="da-DK" sz="3200" dirty="0"/>
              <a:t> </a:t>
            </a:r>
          </a:p>
          <a:p>
            <a:r>
              <a:rPr lang="da-DK" sz="3200" dirty="0"/>
              <a:t>kommer tit til kort i situationer, hvor der skal læses eller skrives på jobbet </a:t>
            </a:r>
          </a:p>
          <a:p>
            <a:r>
              <a:rPr lang="da-DK" sz="3200" dirty="0"/>
              <a:t>vil gerne kunne hjælpe børnene med lektier.</a:t>
            </a:r>
          </a:p>
          <a:p>
            <a:r>
              <a:rPr lang="da-DK" sz="3200" dirty="0"/>
              <a:t> </a:t>
            </a:r>
          </a:p>
          <a:p>
            <a:r>
              <a:rPr lang="da-DK" sz="3200" dirty="0"/>
              <a:t>forsøgte at undgå hjælp for ikke at tabe ansigt.</a:t>
            </a:r>
          </a:p>
          <a:p>
            <a:r>
              <a:rPr lang="da-DK" sz="3200" dirty="0"/>
              <a:t>følte sig ofte misforstået som ordblind</a:t>
            </a:r>
          </a:p>
          <a:p>
            <a:r>
              <a:rPr lang="da-DK" sz="3200" dirty="0"/>
              <a:t>oplever ofte vanskeligheder med at udfylde blanketter eller skemaer under ferie eller i foreninger</a:t>
            </a:r>
          </a:p>
          <a:p>
            <a:r>
              <a:rPr lang="da-DK" sz="3200" dirty="0"/>
              <a:t> </a:t>
            </a:r>
          </a:p>
          <a:p>
            <a:r>
              <a:rPr lang="da-DK" sz="3200" dirty="0"/>
              <a:t>skriver aldrig noget på </a:t>
            </a:r>
            <a:r>
              <a:rPr lang="da-DK" sz="3200" dirty="0" err="1"/>
              <a:t>facebook</a:t>
            </a:r>
            <a:r>
              <a:rPr lang="da-DK" sz="3200" dirty="0"/>
              <a:t>, da det opleves pinligt, at skrive eller stave noget forkert</a:t>
            </a:r>
          </a:p>
          <a:p>
            <a:pPr marL="0" indent="0">
              <a:lnSpc>
                <a:spcPct val="120000"/>
              </a:lnSpc>
              <a:buNone/>
            </a:pPr>
            <a:endParaRPr lang="da-DK" sz="3200" b="1" dirty="0"/>
          </a:p>
          <a:p>
            <a:pPr marL="0" indent="0">
              <a:lnSpc>
                <a:spcPct val="120000"/>
              </a:lnSpc>
              <a:buNone/>
            </a:pPr>
            <a:endParaRPr lang="da-DK" sz="3200" b="1" dirty="0"/>
          </a:p>
        </p:txBody>
      </p:sp>
      <p:sp>
        <p:nvSpPr>
          <p:cNvPr id="2" name="Pladsholder til indhold 1"/>
          <p:cNvSpPr>
            <a:spLocks noGrp="1"/>
          </p:cNvSpPr>
          <p:nvPr>
            <p:ph sz="half" idx="2"/>
          </p:nvPr>
        </p:nvSpPr>
        <p:spPr>
          <a:solidFill>
            <a:srgbClr val="DCECD0"/>
          </a:solidFill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da-DK" sz="3200" b="1" dirty="0" err="1"/>
              <a:t>Doknet</a:t>
            </a:r>
            <a:r>
              <a:rPr lang="da-DK" sz="3200" b="1" dirty="0"/>
              <a:t>-formulering – kursistens mål med OBU</a:t>
            </a:r>
          </a:p>
          <a:p>
            <a:r>
              <a:rPr lang="da-DK" sz="3300" dirty="0"/>
              <a:t>Kan fastholde et job i længere tid</a:t>
            </a:r>
          </a:p>
          <a:p>
            <a:r>
              <a:rPr lang="da-DK" sz="3300" dirty="0"/>
              <a:t> </a:t>
            </a:r>
          </a:p>
          <a:p>
            <a:r>
              <a:rPr lang="da-DK" sz="3300" dirty="0"/>
              <a:t>Kan håndtere situationer, som kræver læsning eller skrivning på jobbet</a:t>
            </a:r>
          </a:p>
          <a:p>
            <a:r>
              <a:rPr lang="da-DK" sz="3300" dirty="0"/>
              <a:t>Kan hjælpe mine børn med deres lektier</a:t>
            </a:r>
          </a:p>
          <a:p>
            <a:endParaRPr lang="da-DK" sz="3300" dirty="0"/>
          </a:p>
          <a:p>
            <a:r>
              <a:rPr lang="da-DK" sz="3300" dirty="0"/>
              <a:t>Beder andre om at hjælpe mig ved behov</a:t>
            </a:r>
          </a:p>
          <a:p>
            <a:r>
              <a:rPr lang="da-DK" sz="3300" dirty="0"/>
              <a:t>Er åben omkring min ordblindhed  </a:t>
            </a:r>
          </a:p>
          <a:p>
            <a:endParaRPr lang="da-DK" sz="3300" dirty="0"/>
          </a:p>
          <a:p>
            <a:r>
              <a:rPr lang="da-DK" sz="3300" dirty="0"/>
              <a:t>Føler mig tryg og fri til at udtrykke mig på de sociale medier </a:t>
            </a:r>
          </a:p>
          <a:p>
            <a:pPr marL="0" indent="0">
              <a:buNone/>
            </a:pPr>
            <a:r>
              <a:rPr lang="da-DK" sz="3300" dirty="0"/>
              <a:t> </a:t>
            </a:r>
          </a:p>
          <a:p>
            <a:r>
              <a:rPr lang="da-DK" sz="3300" dirty="0"/>
              <a:t>Kan bruge scannings- og oplæsningsfunktioner på min telefon</a:t>
            </a:r>
          </a:p>
          <a:p>
            <a:pPr marL="0" indent="0">
              <a:lnSpc>
                <a:spcPct val="120000"/>
              </a:lnSpc>
              <a:buNone/>
            </a:pPr>
            <a:endParaRPr lang="da-DK" sz="3200" dirty="0"/>
          </a:p>
        </p:txBody>
      </p:sp>
      <p:pic>
        <p:nvPicPr>
          <p:cNvPr id="5" name="Billed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5603" y="1113813"/>
            <a:ext cx="1576140" cy="7372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41621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Case: Ufaglært ledig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10008094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a-DK" b="1" dirty="0"/>
              <a:t>Job/karriere</a:t>
            </a:r>
            <a:endParaRPr lang="da-DK" dirty="0"/>
          </a:p>
          <a:p>
            <a:pPr marL="0" indent="0">
              <a:buNone/>
            </a:pPr>
            <a:r>
              <a:rPr lang="da-DK" dirty="0">
                <a:solidFill>
                  <a:srgbClr val="FF0000"/>
                </a:solidFill>
              </a:rPr>
              <a:t>Svend </a:t>
            </a:r>
            <a:r>
              <a:rPr lang="da-DK" dirty="0"/>
              <a:t>har oplevet mange </a:t>
            </a:r>
            <a:r>
              <a:rPr lang="da-DK" dirty="0" err="1"/>
              <a:t>jobskift</a:t>
            </a:r>
            <a:r>
              <a:rPr lang="da-DK" dirty="0"/>
              <a:t> og </a:t>
            </a:r>
            <a:r>
              <a:rPr lang="da-DK" dirty="0">
                <a:solidFill>
                  <a:srgbClr val="FF0000"/>
                </a:solidFill>
              </a:rPr>
              <a:t>han </a:t>
            </a:r>
            <a:r>
              <a:rPr lang="da-DK" dirty="0"/>
              <a:t>kommer tit til kort i situationer, hvor der skal læses eller skrives på jobbet </a:t>
            </a:r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42149757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Case: Ufaglært ledig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10008094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a-DK" b="1" dirty="0"/>
              <a:t>Familie</a:t>
            </a:r>
          </a:p>
          <a:p>
            <a:pPr marL="0" indent="0">
              <a:buNone/>
            </a:pPr>
            <a:r>
              <a:rPr lang="da-DK" dirty="0">
                <a:solidFill>
                  <a:srgbClr val="FF0000"/>
                </a:solidFill>
              </a:rPr>
              <a:t>Svend </a:t>
            </a:r>
            <a:r>
              <a:rPr lang="da-DK" dirty="0"/>
              <a:t>vil gerne kunne hjælpe børnene med lektier. </a:t>
            </a:r>
            <a:r>
              <a:rPr lang="da-DK" dirty="0">
                <a:solidFill>
                  <a:srgbClr val="FF0000"/>
                </a:solidFill>
              </a:rPr>
              <a:t>Han</a:t>
            </a:r>
            <a:r>
              <a:rPr lang="da-DK" dirty="0"/>
              <a:t> har ofte følt sig misforstået </a:t>
            </a:r>
            <a:r>
              <a:rPr lang="da-DK" dirty="0" err="1"/>
              <a:t>pga</a:t>
            </a:r>
            <a:r>
              <a:rPr lang="da-DK" dirty="0"/>
              <a:t> af sin ordblindhed og </a:t>
            </a:r>
            <a:r>
              <a:rPr lang="da-DK" dirty="0">
                <a:solidFill>
                  <a:srgbClr val="FF0000"/>
                </a:solidFill>
              </a:rPr>
              <a:t>han </a:t>
            </a:r>
            <a:r>
              <a:rPr lang="da-DK" dirty="0"/>
              <a:t>har derfor ofte forsøgt at undgå hjælp for ikke at tabe ansigt.</a:t>
            </a:r>
          </a:p>
          <a:p>
            <a:pPr marL="0" indent="0">
              <a:buNone/>
            </a:pP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1171301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Case: Ufaglært ledig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10008094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a-DK" b="1" dirty="0"/>
              <a:t>Fritid</a:t>
            </a:r>
            <a:endParaRPr lang="da-DK" dirty="0"/>
          </a:p>
          <a:p>
            <a:r>
              <a:rPr lang="da-DK" dirty="0">
                <a:solidFill>
                  <a:srgbClr val="FF0000"/>
                </a:solidFill>
              </a:rPr>
              <a:t>Svend</a:t>
            </a:r>
            <a:r>
              <a:rPr lang="da-DK" dirty="0"/>
              <a:t> har svært ved at skrive Sms’er til sine venner, </a:t>
            </a:r>
            <a:r>
              <a:rPr lang="da-DK" dirty="0">
                <a:solidFill>
                  <a:srgbClr val="FF0000"/>
                </a:solidFill>
              </a:rPr>
              <a:t>og han </a:t>
            </a:r>
            <a:r>
              <a:rPr lang="da-DK" dirty="0"/>
              <a:t>skriver aldrig noget på Facebook, da det opleves pinligt, at skrive eller stave noget forkert</a:t>
            </a:r>
          </a:p>
          <a:p>
            <a:pPr marL="0" indent="0">
              <a:buNone/>
            </a:pPr>
            <a:r>
              <a:rPr lang="da-DK" dirty="0"/>
              <a:t> </a:t>
            </a:r>
          </a:p>
          <a:p>
            <a:r>
              <a:rPr lang="da-DK" dirty="0">
                <a:solidFill>
                  <a:srgbClr val="FF0000"/>
                </a:solidFill>
              </a:rPr>
              <a:t>Han </a:t>
            </a:r>
            <a:r>
              <a:rPr lang="da-DK" dirty="0"/>
              <a:t>oplever ofte vanskeligheder med at udfylde blanketter eller skemaer under ferie eller i foreninger </a:t>
            </a:r>
            <a:r>
              <a:rPr lang="da-DK" dirty="0">
                <a:solidFill>
                  <a:srgbClr val="FF0000"/>
                </a:solidFill>
              </a:rPr>
              <a:t>og på </a:t>
            </a:r>
            <a:r>
              <a:rPr lang="da-DK" dirty="0" err="1">
                <a:solidFill>
                  <a:srgbClr val="FF0000"/>
                </a:solidFill>
              </a:rPr>
              <a:t>forældreintra</a:t>
            </a:r>
            <a:endParaRPr lang="da-DK" dirty="0"/>
          </a:p>
          <a:p>
            <a:pPr marL="0" indent="0">
              <a:buNone/>
            </a:pPr>
            <a:r>
              <a:rPr lang="da-DK" dirty="0"/>
              <a:t> </a:t>
            </a:r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072621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lede 4">
            <a:extLst>
              <a:ext uri="{FF2B5EF4-FFF2-40B4-BE49-F238E27FC236}">
                <a16:creationId xmlns:a16="http://schemas.microsoft.com/office/drawing/2014/main" id="{8FD62307-AD92-934E-A93B-753B3817352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17879" y="1121833"/>
            <a:ext cx="9772819" cy="5008033"/>
          </a:xfrm>
          <a:prstGeom prst="rect">
            <a:avLst/>
          </a:prstGeom>
        </p:spPr>
      </p:pic>
      <p:sp>
        <p:nvSpPr>
          <p:cNvPr id="4" name="Højrepil 3"/>
          <p:cNvSpPr/>
          <p:nvPr/>
        </p:nvSpPr>
        <p:spPr>
          <a:xfrm>
            <a:off x="661205" y="2909625"/>
            <a:ext cx="978408" cy="484632"/>
          </a:xfrm>
          <a:prstGeom prst="rightArrow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886659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Personlige faglige mål </a:t>
            </a:r>
            <a:r>
              <a:rPr lang="da-DK" sz="2400" dirty="0"/>
              <a:t>(subjektive evalueringskriterier)</a:t>
            </a:r>
            <a:br>
              <a:rPr lang="da-DK" sz="2400" dirty="0"/>
            </a:br>
            <a:r>
              <a:rPr lang="da-DK" sz="2400" dirty="0"/>
              <a:t>Eksempel: </a:t>
            </a:r>
            <a:r>
              <a:rPr lang="da-DK" sz="2400" b="1" dirty="0"/>
              <a:t>Læsning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095240" cy="4725000"/>
          </a:xfrm>
        </p:spPr>
        <p:txBody>
          <a:bodyPr>
            <a:noAutofit/>
          </a:bodyPr>
          <a:lstStyle/>
          <a:p>
            <a:pPr marL="0" lvl="1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da-DK" sz="2200" b="1" dirty="0"/>
              <a:t>Formuleringer til undervisningsplanen</a:t>
            </a:r>
            <a:endParaRPr lang="da-DK" sz="2200" dirty="0"/>
          </a:p>
          <a:p>
            <a:r>
              <a:rPr lang="da-DK" sz="2400" dirty="0"/>
              <a:t>vil kunne hjælpe sine børn med lektier</a:t>
            </a:r>
          </a:p>
          <a:p>
            <a:r>
              <a:rPr lang="da-DK" sz="2400" dirty="0"/>
              <a:t>vil kunne læse beskeder på forældre-</a:t>
            </a:r>
            <a:r>
              <a:rPr lang="da-DK" sz="2400" dirty="0" err="1"/>
              <a:t>intra</a:t>
            </a:r>
            <a:endParaRPr lang="da-DK" sz="2400" dirty="0"/>
          </a:p>
          <a:p>
            <a:r>
              <a:rPr lang="da-DK" sz="2400" dirty="0"/>
              <a:t>vil kunne læse korte private beskeder på forskellige medier</a:t>
            </a:r>
          </a:p>
          <a:p>
            <a:r>
              <a:rPr lang="da-DK" sz="2400" dirty="0"/>
              <a:t>vil kunne læse arbejdsrelaterede beskeder selvstændigt</a:t>
            </a:r>
          </a:p>
          <a:p>
            <a:pPr>
              <a:spcBef>
                <a:spcPts val="1200"/>
              </a:spcBef>
            </a:pPr>
            <a:r>
              <a:rPr lang="da-DK" sz="2400" dirty="0"/>
              <a:t>vil kunne læse instruktioner på min arbejdsplads selvstændigt</a:t>
            </a:r>
          </a:p>
          <a:p>
            <a:pPr marL="0" indent="0">
              <a:spcBef>
                <a:spcPts val="1200"/>
              </a:spcBef>
              <a:buNone/>
            </a:pPr>
            <a:endParaRPr lang="da-DK" sz="2400" dirty="0"/>
          </a:p>
          <a:p>
            <a:pPr marL="0" indent="0">
              <a:spcBef>
                <a:spcPts val="1200"/>
              </a:spcBef>
              <a:buNone/>
            </a:pPr>
            <a:endParaRPr lang="da-DK" sz="2400" dirty="0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6172200" y="1761053"/>
            <a:ext cx="5181600" cy="4592760"/>
          </a:xfrm>
          <a:solidFill>
            <a:srgbClr val="BADBA4"/>
          </a:solidFill>
        </p:spPr>
        <p:txBody>
          <a:bodyPr>
            <a:normAutofit lnSpcReduction="10000"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da-DK" sz="2200" b="1" dirty="0" err="1"/>
              <a:t>Doknet</a:t>
            </a:r>
            <a:r>
              <a:rPr lang="da-DK" sz="2200" b="1" dirty="0"/>
              <a:t>-formulering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da-DK" sz="2400" dirty="0"/>
              <a:t>Kan hjælpe mine børn med lektier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da-DK" sz="2400" dirty="0"/>
              <a:t>Kan læse beskeder på forældre-</a:t>
            </a:r>
            <a:r>
              <a:rPr lang="da-DK" sz="2400" dirty="0" err="1"/>
              <a:t>intra</a:t>
            </a:r>
            <a:endParaRPr lang="da-DK" sz="2400" dirty="0"/>
          </a:p>
          <a:p>
            <a:pPr marL="0" indent="0">
              <a:lnSpc>
                <a:spcPct val="110000"/>
              </a:lnSpc>
              <a:buNone/>
            </a:pPr>
            <a:endParaRPr lang="da-DK" sz="2400" dirty="0"/>
          </a:p>
          <a:p>
            <a:pPr marL="0" indent="0">
              <a:lnSpc>
                <a:spcPct val="110000"/>
              </a:lnSpc>
              <a:buNone/>
            </a:pPr>
            <a:r>
              <a:rPr lang="da-DK" sz="2400" dirty="0"/>
              <a:t>Kan læse korte beskeder på forskellige medier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da-DK" sz="2400" dirty="0"/>
              <a:t>Kan læse og forstå beskeder på arbejdet uden hjælp</a:t>
            </a:r>
          </a:p>
          <a:p>
            <a:pPr marL="0" indent="0">
              <a:buNone/>
            </a:pPr>
            <a:r>
              <a:rPr lang="da-DK" sz="2400" dirty="0"/>
              <a:t>Kan læse og forstå instruktioner på arbejdet uden hjælp</a:t>
            </a:r>
          </a:p>
          <a:p>
            <a:pPr marL="0" indent="0">
              <a:buNone/>
            </a:pPr>
            <a:endParaRPr lang="da-DK" dirty="0"/>
          </a:p>
        </p:txBody>
      </p:sp>
      <p:pic>
        <p:nvPicPr>
          <p:cNvPr id="5" name="Billed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54510" y="1124344"/>
            <a:ext cx="1499290" cy="7012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66295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lede 4">
            <a:extLst>
              <a:ext uri="{FF2B5EF4-FFF2-40B4-BE49-F238E27FC236}">
                <a16:creationId xmlns:a16="http://schemas.microsoft.com/office/drawing/2014/main" id="{224E679F-4204-4F46-9B5B-F09D0250C9F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21476" y="1274233"/>
            <a:ext cx="9752923" cy="4997838"/>
          </a:xfrm>
          <a:prstGeom prst="rect">
            <a:avLst/>
          </a:prstGeom>
        </p:spPr>
      </p:pic>
      <p:sp>
        <p:nvSpPr>
          <p:cNvPr id="4" name="Højrepil 3"/>
          <p:cNvSpPr/>
          <p:nvPr/>
        </p:nvSpPr>
        <p:spPr>
          <a:xfrm rot="10800000">
            <a:off x="10585195" y="3054773"/>
            <a:ext cx="978408" cy="484632"/>
          </a:xfrm>
          <a:prstGeom prst="rightArrow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88665904"/>
      </p:ext>
    </p:extLst>
  </p:cSld>
  <p:clrMapOvr>
    <a:masterClrMapping/>
  </p:clrMapOvr>
</p:sld>
</file>

<file path=ppt/theme/theme1.xml><?xml version="1.0" encoding="utf-8"?>
<a:theme xmlns:a="http://schemas.openxmlformats.org/drawingml/2006/main" name="Kontor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ontor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Kontor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2449</TotalTime>
  <Words>368</Words>
  <Application>Microsoft Macintosh PowerPoint</Application>
  <PresentationFormat>Widescreen</PresentationFormat>
  <Paragraphs>92</Paragraphs>
  <Slides>12</Slides>
  <Notes>3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4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Helvetica</vt:lpstr>
      <vt:lpstr>Kontortema</vt:lpstr>
      <vt:lpstr>Case ufaglært ledig </vt:lpstr>
      <vt:lpstr>PowerPoint-præsentation</vt:lpstr>
      <vt:lpstr>Baggrund og motivation for OBU Eksempel:  Job, familie og fritid </vt:lpstr>
      <vt:lpstr>Case: Ufaglært ledig</vt:lpstr>
      <vt:lpstr>Case: Ufaglært ledig</vt:lpstr>
      <vt:lpstr>Case: Ufaglært ledig</vt:lpstr>
      <vt:lpstr>PowerPoint-præsentation</vt:lpstr>
      <vt:lpstr>Personlige faglige mål (subjektive evalueringskriterier) Eksempel: Læsning</vt:lpstr>
      <vt:lpstr>PowerPoint-præsentation</vt:lpstr>
      <vt:lpstr>Fagligt indhold (Objektive evalueringskriterier) Eksempel: Skrivning</vt:lpstr>
      <vt:lpstr>Case: Ufaglært ledig</vt:lpstr>
      <vt:lpstr>PowerPoint-præsentation</vt:lpstr>
    </vt:vector>
  </TitlesOfParts>
  <LinksUpToDate>false</LinksUpToDate>
  <SharedDoc>false</SharedDoc>
  <HyperlinksChanged>false</HyperlinksChanged>
  <AppVersion>16.0011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Hjælp til OBU - evaluerbare mål mm.</dc:title>
  <dc:creator>Randi Jensen</dc:creator>
  <cp:lastModifiedBy>Randi Jensen</cp:lastModifiedBy>
  <cp:revision>81</cp:revision>
  <cp:lastPrinted>2017-12-01T20:02:16Z</cp:lastPrinted>
  <dcterms:created xsi:type="dcterms:W3CDTF">2017-11-03T07:05:31Z</dcterms:created>
  <dcterms:modified xsi:type="dcterms:W3CDTF">2018-05-14T12:50:42Z</dcterms:modified>
</cp:coreProperties>
</file>